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6"/>
  </p:notesMasterIdLst>
  <p:sldIdLst>
    <p:sldId id="412" r:id="rId5"/>
    <p:sldId id="389" r:id="rId6"/>
    <p:sldId id="465" r:id="rId7"/>
    <p:sldId id="464" r:id="rId8"/>
    <p:sldId id="449" r:id="rId9"/>
    <p:sldId id="489" r:id="rId10"/>
    <p:sldId id="439" r:id="rId11"/>
    <p:sldId id="864" r:id="rId12"/>
    <p:sldId id="405" r:id="rId13"/>
    <p:sldId id="867" r:id="rId14"/>
    <p:sldId id="40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1B7D7DA-B5FB-19C9-6CDF-5A29A2865358}" name="Shrestha, Shivant Lal" initials="SS" userId="S::slshrest@iu.edu::30172fd4-9516-4ab7-9011-4b45a1243fd1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an Bean" initials="JB" lastIdx="1" clrIdx="0">
    <p:extLst>
      <p:ext uri="{19B8F6BF-5375-455C-9EA6-DF929625EA0E}">
        <p15:presenceInfo xmlns:p15="http://schemas.microsoft.com/office/powerpoint/2012/main" userId="S::jean.bean@mci-group.com::65fb1ab3-e5be-478a-bc73-00cb8d52fc2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01" autoAdjust="0"/>
    <p:restoredTop sz="94401" autoAdjust="0"/>
  </p:normalViewPr>
  <p:slideViewPr>
    <p:cSldViewPr snapToGrid="0">
      <p:cViewPr varScale="1">
        <p:scale>
          <a:sx n="78" d="100"/>
          <a:sy n="78" d="100"/>
        </p:scale>
        <p:origin x="96" y="324"/>
      </p:cViewPr>
      <p:guideLst/>
    </p:cSldViewPr>
  </p:slideViewPr>
  <p:outlineViewPr>
    <p:cViewPr>
      <p:scale>
        <a:sx n="33" d="100"/>
        <a:sy n="33" d="100"/>
      </p:scale>
      <p:origin x="0" y="-79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2880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2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ads.iu.edu\hnetfs\IN-CPHL\group\Research\Giving%20USA\GUSA%202026\Presentations\Member%20Briefing%20Charts%202026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Growth in giving by source from 2024–2025 </a:t>
            </a:r>
          </a:p>
          <a:p>
            <a:pPr>
              <a:defRPr/>
            </a:pPr>
            <a:r>
              <a:rPr lang="en-US" sz="1600" dirty="0"/>
              <a:t>(in current dollars)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Sheet1!$A$39:$A$42</c:f>
              <c:strCache>
                <c:ptCount val="4"/>
                <c:pt idx="0">
                  <c:v>Corporations</c:v>
                </c:pt>
                <c:pt idx="1">
                  <c:v>Individuals</c:v>
                </c:pt>
                <c:pt idx="2">
                  <c:v>Foundations </c:v>
                </c:pt>
                <c:pt idx="3">
                  <c:v>Bequests</c:v>
                </c:pt>
              </c:strCache>
            </c:strRef>
          </c:cat>
          <c:val>
            <c:numRef>
              <c:f>Sheet1!$B$39:$B$42</c:f>
              <c:numCache>
                <c:formatCode>0.00%</c:formatCode>
                <c:ptCount val="4"/>
                <c:pt idx="0">
                  <c:v>3.1E-2</c:v>
                </c:pt>
                <c:pt idx="1">
                  <c:v>4.1000000000000002E-2</c:v>
                </c:pt>
                <c:pt idx="2">
                  <c:v>5.7000000000000002E-2</c:v>
                </c:pt>
                <c:pt idx="3">
                  <c:v>0.19700000000000001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C0-644F-B94E-221629BF628F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341444976"/>
        <c:axId val="1341446688"/>
      </c:barChart>
      <c:catAx>
        <c:axId val="13414449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1446688"/>
        <c:crosses val="autoZero"/>
        <c:auto val="1"/>
        <c:lblAlgn val="ctr"/>
        <c:lblOffset val="100"/>
        <c:noMultiLvlLbl val="0"/>
      </c:catAx>
      <c:valAx>
        <c:axId val="13414466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14449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en-US" dirty="0"/>
              <a:t>Foundation Giving 2015-2025 (current dollars, in billions)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'Total Giving Chart (2)'!$B$1</c:f>
              <c:strCache>
                <c:ptCount val="1"/>
                <c:pt idx="0">
                  <c:v>Current dollars</c:v>
                </c:pt>
              </c:strCache>
            </c:strRef>
          </c:tx>
          <c:spPr>
            <a:gradFill>
              <a:gsLst>
                <a:gs pos="0">
                  <a:schemeClr val="accent2"/>
                </a:gs>
                <a:gs pos="100000">
                  <a:schemeClr val="accent2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'Total Giving Chart (2)'!$A$2:$A$12</c:f>
              <c:numCache>
                <c:formatCode>General</c:formatCod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</c:numCache>
            </c:numRef>
          </c:cat>
          <c:val>
            <c:numRef>
              <c:f>'Total Giving Chart (2)'!$B$2:$B$12</c:f>
              <c:numCache>
                <c:formatCode>_("$"* #,##0.00_);_("$"* \(#,##0.00\);_("$"* "-"??_);_(@_)</c:formatCode>
                <c:ptCount val="11"/>
                <c:pt idx="0">
                  <c:v>36.264208465999999</c:v>
                </c:pt>
                <c:pt idx="1">
                  <c:v>36.734127000000001</c:v>
                </c:pt>
                <c:pt idx="2">
                  <c:v>47.520875724</c:v>
                </c:pt>
                <c:pt idx="3">
                  <c:v>49.776798085000003</c:v>
                </c:pt>
                <c:pt idx="4">
                  <c:v>42.402535968000009</c:v>
                </c:pt>
                <c:pt idx="5">
                  <c:v>66.700762242295596</c:v>
                </c:pt>
                <c:pt idx="6">
                  <c:v>91.475753955999991</c:v>
                </c:pt>
                <c:pt idx="7">
                  <c:v>70.679741200000009</c:v>
                </c:pt>
                <c:pt idx="8">
                  <c:v>69.08144363400001</c:v>
                </c:pt>
                <c:pt idx="9">
                  <c:v>94.299280311999979</c:v>
                </c:pt>
                <c:pt idx="10">
                  <c:v>79.045397353426353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B2-4E19-873C-D1404077ABD3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1088348144"/>
        <c:axId val="1088353424"/>
      </c:barChart>
      <c:catAx>
        <c:axId val="1088348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8353424"/>
        <c:crosses val="autoZero"/>
        <c:auto val="1"/>
        <c:lblAlgn val="ctr"/>
        <c:lblOffset val="100"/>
        <c:noMultiLvlLbl val="0"/>
      </c:catAx>
      <c:valAx>
        <c:axId val="1088353424"/>
        <c:scaling>
          <c:orientation val="minMax"/>
        </c:scaling>
        <c:delete val="1"/>
        <c:axPos val="l"/>
        <c:numFmt formatCode="_(&quot;$&quot;* #,##0.00_);_(&quot;$&quot;* \(#,##0.00\);_(&quot;$&quot;* &quot;-&quot;??_);_(@_)" sourceLinked="1"/>
        <c:majorTickMark val="none"/>
        <c:minorTickMark val="none"/>
        <c:tickLblPos val="nextTo"/>
        <c:crossAx val="10883481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spPr/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8D2D3F-D093-4012-BE93-776AA6379979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C37309-6779-454C-B1B6-B6B3DEBA5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819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C37309-6779-454C-B1B6-B6B3DEBA5D5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23165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C37309-6779-454C-B1B6-B6B3DEBA5D5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816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Giving by individuals comprised 64 percent of total giving in 2025.</a:t>
            </a:r>
            <a:r>
              <a:rPr lang="en-US" sz="120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Giving by foundations—which includes grants made by independent, community, and operating foundations—amounted to 19 percent of all gifts made in 2025.</a:t>
            </a:r>
            <a:r>
              <a:rPr lang="en-US" sz="120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Giving by bequest accounted for 10 percent of all gifts made in 2025.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Giving by corporations comprised 7 percent of total giving in 2025. 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</a:pPr>
            <a:endParaRPr lang="en-US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C37309-6779-454C-B1B6-B6B3DEBA5D5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7795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Giving by individuals has declined considerably as a percentage of total giving over the last 40 years, from 80 percent in the first five-year period beginning in 1986 to 65 percent in the last five-year period beginning in 2021.</a:t>
            </a:r>
            <a:r>
              <a:rPr lang="en-US" sz="120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23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Giving by foundations has grown substantially as a percentage of total giving over the last 40 years, from 7 percent in the first five-year period to 18 percent in the most recent five-year period.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Giving by bequest has captured between 7 percent and 10 percent of total giving over the last 40 years, with its highest point in the five-year period beginning in 2021.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Giving by corporations has reached a high in the most recent five-year period beginning in 2021 at 7 percent. Prior to this, giving by corporations had been at 5 or 6 percent of total giving for every five-year period from 1986 to 2016.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C37309-6779-454C-B1B6-B6B3DEBA5D5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4841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C37309-6779-454C-B1B6-B6B3DEBA5D5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9503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Religious organizations received the largest share of charitable dollars in 2025, at 23 percent of total giving.</a:t>
            </a:r>
            <a:r>
              <a:rPr lang="en-US" sz="1200" b="0" i="0" u="none" strike="noStrike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Human services organizations comprised the second-largest portion in total gifts received, at 15 percent of the total in 2025.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education subsector ranked third in total gifts received, at 14 percent of charitable dollars in 2025.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Gifts to grantmaking foundations—including independent, community, and operating foundations—comprised the fourth-largest share of charitable dollars in 2025, amounting to 12 percent of total giving.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public-society benefit organizations subsector ranked fifth in total gifts received, at 11 percent of charitable dollars in 2025.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Comprising the sixth-largest portion of charitable dollars in 2025, the health subsector received 9 percent of total giving.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international affairs subsector ranked seventh in total gifts received, amounting to 5 percent of charitable dollars in 2025.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Arts, culture, and humanities organizations received the eighth-largest portion of charitable dollars in 2025, at 4 percent of total giving.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Comprising the ninth-largest share of charitable dollars in 2025, the environment and animals subsector received 4 percent of total gifts.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Additionally, gifts made directly to individuals amounted to 4 percent of total giving in 2025.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2E74B5"/>
                </a:solidFill>
                <a:effectLst/>
                <a:latin typeface="+mn-lt"/>
                <a:ea typeface="Calibri" panose="020F0502020204030204" pitchFamily="34" charset="0"/>
                <a:cs typeface="Mercury Display Bold"/>
              </a:rPr>
              <a:t> </a:t>
            </a:r>
            <a:endParaRPr lang="en-US" sz="1200" dirty="0">
              <a:solidFill>
                <a:srgbClr val="000000"/>
              </a:solidFill>
              <a:effectLst/>
              <a:latin typeface="+mn-lt"/>
              <a:ea typeface="Calibri" panose="020F0502020204030204" pitchFamily="34" charset="0"/>
              <a:cs typeface="Mercury Display Bold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C37309-6779-454C-B1B6-B6B3DEBA5D5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0545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95A1DF-5821-0CB5-2E50-8EB472EDD4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9076C9-CB29-B3CC-CCD5-FC0A11D7E3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9DD0F1-DBC7-0997-944A-BA23C60062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D5DF46-C176-32F3-0220-84EFBAF851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C37309-6779-454C-B1B6-B6B3DEBA5D5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9954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C37309-6779-454C-B1B6-B6B3DEBA5D5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8988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FDE89-37DC-0A64-4874-A351FD372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9FECC0-F01F-2C34-132B-5455F7B2B6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EFE276-042A-ADD5-D712-018DBEA30C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7517D6-5FDA-435F-1A7D-3115C7F394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C37309-6779-454C-B1B6-B6B3DEBA5D5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8196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6CD44-3823-BE4A-AE7D-1FF4304F91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D6DDA0-F5AB-E542-8D55-148FA6C080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F38AF3-4210-1D44-A751-B54700FFF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8D8F4-1228-CC4C-9711-4D7C9F23E82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D3E141-65C0-F944-B795-AAF247A10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9C76E-C04F-7747-A0A2-4DA17F121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7B3A3-074A-6940-8C17-41CF80C475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062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7D56D4D-C049-1D49-BF1B-6CE427C127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3606" y="0"/>
            <a:ext cx="1870077" cy="187007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F5FA27-BA39-1543-BE9D-F869647D02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608A17-05DC-8B48-9424-7851D5E10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8D8F4-1228-CC4C-9711-4D7C9F23E82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75D164-BFA0-FD42-9334-D7E940FAF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D63F8A-218C-8348-ADC2-E2942A2E8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7B3A3-074A-6940-8C17-41CF80C47524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7C6C4C5-86E8-864F-8699-FF9106F0C8F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184900"/>
            <a:ext cx="12192000" cy="67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024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C4DCE6-B6B6-1445-BD23-CF4206E9D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8D8F4-1228-CC4C-9711-4D7C9F23E82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3AE2C0-DEEC-044D-A068-B742CECBF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E164D9-8A1E-294D-9982-7E2D7D1C1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7B3A3-074A-6940-8C17-41CF80C47524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64D4B8-8857-4238-BC1D-BD151C9E7A78}"/>
              </a:ext>
            </a:extLst>
          </p:cNvPr>
          <p:cNvSpPr/>
          <p:nvPr userDrawn="1"/>
        </p:nvSpPr>
        <p:spPr>
          <a:xfrm>
            <a:off x="0" y="279093"/>
            <a:ext cx="10458451" cy="1115226"/>
          </a:xfrm>
          <a:prstGeom prst="rect">
            <a:avLst/>
          </a:prstGeom>
          <a:gradFill flip="none" rotWithShape="1">
            <a:gsLst>
              <a:gs pos="0">
                <a:srgbClr val="D3AA07"/>
              </a:gs>
              <a:gs pos="98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971B39-317A-4C44-9F51-0ECABA5A4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261" y="441752"/>
            <a:ext cx="10515600" cy="789907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0F3F31F-6A73-0343-80B7-D935FF9082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84900"/>
            <a:ext cx="12192000" cy="673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5E101A8-7C78-9F4F-A072-2F5B44B64A3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3606" y="0"/>
            <a:ext cx="1870077" cy="1870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718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FFD02-795D-0C44-B71B-4145BA8BB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B0A01A-C3DB-1542-AA4C-B811627BF6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B4C661-D0D8-B940-BF74-D32B0132C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8D8F4-1228-CC4C-9711-4D7C9F23E82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A8B5BC-27C8-6A41-9191-EECF7C5AD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4B55A-A86E-284F-BBD9-BEAB202D5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7B3A3-074A-6940-8C17-41CF80C475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397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6E074-1627-2749-ACBD-A37672854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46F4BB-F1DF-EE4E-8E1F-B6A6DDA57F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3105D4-FEC0-8149-8167-F0EA205845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E3D019-1C77-A14D-BBEC-795E6049B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8D8F4-1228-CC4C-9711-4D7C9F23E82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73955E-8412-0245-884B-4C5384213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91E9FA-D858-8C48-9B16-DBEA993A6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7B3A3-074A-6940-8C17-41CF80C475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44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7FEA0-3D9C-EC43-BD85-C9A9F0A17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66F2DF-1801-1C43-B27F-FC0847CE9B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7B5DA8-A042-8548-9716-8FA3F5BEBA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005731-3903-BF40-BDB4-FCDBD0BB8B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28ABA5-97A5-E743-848F-44989232F5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6AADB4-59E6-4744-A06A-F9845BC3F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8D8F4-1228-CC4C-9711-4D7C9F23E82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939CFD-14C9-4040-99DB-C099E147A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1F0B8A-1D9C-3C4C-98C6-6BE0E9FBE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7B3A3-074A-6940-8C17-41CF80C475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637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4F3B34-7E95-8A43-A6BD-EC390B434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8D8F4-1228-CC4C-9711-4D7C9F23E82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550A8A-1467-E441-A816-06C163396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265AFF-FCF3-A243-9DEC-7814074B9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7B3A3-074A-6940-8C17-41CF80C475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488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5FDDA-F8A3-1249-96BD-4D43B1EC6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E018C0-B172-8F4D-84A3-84C15CD2AE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36ECF2-D41F-F542-9BA0-2E21B2FC17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D890C0-24A7-DA43-8192-64B7870A8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8D8F4-1228-CC4C-9711-4D7C9F23E82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4CC09C-00C1-4D49-A65C-5194D5CF2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624E13-5311-7F49-A939-D2E7EB343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7B3A3-074A-6940-8C17-41CF80C475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635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2C3AC-E4AB-BF4E-B432-8C0B9A077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4B062C-7CDB-294B-ADBC-1E74B26954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687A33-4C60-BF4E-9FFE-2D11E44D4F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A2614C-1BB9-884F-BB20-77746EFDA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8D8F4-1228-CC4C-9711-4D7C9F23E82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B3EBCC-C0EC-E249-AC49-6B8EE8BB0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8504C2-3768-EB4A-A09F-AFFC3D40E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7B3A3-074A-6940-8C17-41CF80C475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449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F270A-06D8-E143-BDB7-6F3D0D708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410DCD-27F8-C74E-925B-B29F89EAA6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7EFE8F-D37A-584B-94F8-473B6ECA9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8D8F4-1228-CC4C-9711-4D7C9F23E82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C83EB7-8E43-6C40-B2CD-4F2962E75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656495-C5F0-E94B-989D-8D19C33FD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7B3A3-074A-6940-8C17-41CF80C475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86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8C4623-C18C-C244-BCF0-66E54BC7DF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D5724E-DFE8-8B46-A5AA-C0F8C6B676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26F56E-5461-114A-AF01-8C26A8C79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8D8F4-1228-CC4C-9711-4D7C9F23E82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55ACA3-A945-0C42-8434-7A232CFA0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931DA7-559E-5A4F-A90A-19BD85BE0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7B3A3-074A-6940-8C17-41CF80C475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549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AF3FB9-BA82-5E4C-BB47-DF0025465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39CD15-298A-C748-822E-97505B1169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DE533A-E8D3-3743-A609-7608238732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18D8F4-1228-CC4C-9711-4D7C9F23E82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7C9F3-7618-BD4E-84CB-01ED41B3CC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5764A7-1A0D-204F-A910-84156E9C31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7B3A3-074A-6940-8C17-41CF80C475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743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1" r:id="rId4"/>
    <p:sldLayoutId id="2147483652" r:id="rId5"/>
    <p:sldLayoutId id="2147483653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www.givingusa.org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9E0B4B-57D2-4F8F-8C58-3B9F939858C1}"/>
              </a:ext>
            </a:extLst>
          </p:cNvPr>
          <p:cNvSpPr txBox="1"/>
          <p:nvPr/>
        </p:nvSpPr>
        <p:spPr>
          <a:xfrm>
            <a:off x="558954" y="3680641"/>
            <a:ext cx="590269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endParaRPr lang="en-US" sz="3200" b="1" dirty="0">
              <a:solidFill>
                <a:srgbClr val="FFC000"/>
              </a:solidFill>
              <a:latin typeface="Georgia" panose="02040502050405020303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err="1">
                <a:solidFill>
                  <a:srgbClr val="FFC000"/>
                </a:solidFill>
                <a:latin typeface="Georgia" panose="02040502050405020303" pitchFamily="18" charset="0"/>
              </a:rPr>
              <a:t>akoyaGO</a:t>
            </a:r>
            <a:r>
              <a:rPr lang="en-US" sz="3200" b="1" dirty="0">
                <a:solidFill>
                  <a:srgbClr val="FFC000"/>
                </a:solidFill>
                <a:latin typeface="Georgia" panose="02040502050405020303" pitchFamily="18" charset="0"/>
              </a:rPr>
              <a:t> Webinar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FFC000"/>
                </a:solidFill>
                <a:latin typeface="Georgia" panose="02040502050405020303" pitchFamily="18" charset="0"/>
              </a:rPr>
              <a:t>The State of Philanthropy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FFC000"/>
                </a:solidFill>
                <a:latin typeface="Georgia" panose="02040502050405020303" pitchFamily="18" charset="0"/>
              </a:rPr>
              <a:t>October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29, 202</a:t>
            </a:r>
            <a:r>
              <a:rPr lang="en-US" sz="3200" b="1" dirty="0">
                <a:solidFill>
                  <a:srgbClr val="FFC000"/>
                </a:solidFill>
                <a:latin typeface="Georgia" panose="02040502050405020303" pitchFamily="18" charset="0"/>
              </a:rPr>
              <a:t>6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04090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827C85A-091F-46A6-BEA1-494F88BB3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261" y="441752"/>
            <a:ext cx="10515600" cy="789907"/>
          </a:xfrm>
        </p:spPr>
        <p:txBody>
          <a:bodyPr>
            <a:normAutofit/>
          </a:bodyPr>
          <a:lstStyle/>
          <a:p>
            <a:r>
              <a:rPr lang="en-US" i="1" dirty="0">
                <a:solidFill>
                  <a:schemeClr val="tx1"/>
                </a:solidFill>
              </a:rPr>
              <a:t>Giving USA 2026: </a:t>
            </a:r>
            <a:r>
              <a:rPr lang="en-US" dirty="0">
                <a:solidFill>
                  <a:schemeClr val="tx1"/>
                </a:solidFill>
              </a:rPr>
              <a:t>Charitable giving in 2025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2A5B49F-EA40-E316-1ADC-1EC28C4EEB4D}"/>
              </a:ext>
            </a:extLst>
          </p:cNvPr>
          <p:cNvSpPr txBox="1">
            <a:spLocks/>
          </p:cNvSpPr>
          <p:nvPr/>
        </p:nvSpPr>
        <p:spPr>
          <a:xfrm>
            <a:off x="3981209" y="1917451"/>
            <a:ext cx="7943162" cy="19587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altLang="en-US" sz="2000" dirty="0">
                <a:latin typeface="Georgia" panose="02040502050405020303" pitchFamily="18" charset="0"/>
              </a:rPr>
              <a:t>Christina </a:t>
            </a:r>
            <a:r>
              <a:rPr lang="en-US" altLang="en-US" sz="2000" dirty="0" err="1">
                <a:latin typeface="Georgia" panose="02040502050405020303" pitchFamily="18" charset="0"/>
              </a:rPr>
              <a:t>Daniken</a:t>
            </a:r>
            <a:endParaRPr lang="en-US" altLang="en-US" sz="2000" dirty="0">
              <a:latin typeface="Georgia" panose="02040502050405020303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en-US" sz="2000" dirty="0">
                <a:latin typeface="Georgia" panose="02040502050405020303" pitchFamily="18" charset="0"/>
              </a:rPr>
              <a:t>Editor-in-Chief of </a:t>
            </a:r>
            <a:r>
              <a:rPr lang="en-US" altLang="en-US" sz="2000" i="1" dirty="0">
                <a:latin typeface="Georgia" panose="02040502050405020303" pitchFamily="18" charset="0"/>
              </a:rPr>
              <a:t>Giving USA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000" dirty="0">
                <a:latin typeface="Georgia" panose="02040502050405020303" pitchFamily="18" charset="0"/>
              </a:rPr>
              <a:t>Indiana University Lilly Family School of Philanthropy </a:t>
            </a:r>
          </a:p>
        </p:txBody>
      </p:sp>
      <p:pic>
        <p:nvPicPr>
          <p:cNvPr id="12" name="Picture 11" descr="Green onions growing on soil">
            <a:extLst>
              <a:ext uri="{FF2B5EF4-FFF2-40B4-BE49-F238E27FC236}">
                <a16:creationId xmlns:a16="http://schemas.microsoft.com/office/drawing/2014/main" id="{C25CD1AD-0241-63A2-4D4D-D9CA384C1C7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9294" y="3792709"/>
            <a:ext cx="4106815" cy="1830682"/>
          </a:xfrm>
          <a:prstGeom prst="rect">
            <a:avLst/>
          </a:prstGeom>
        </p:spPr>
      </p:pic>
      <p:pic>
        <p:nvPicPr>
          <p:cNvPr id="3" name="Picture 2" descr="A person in a black jacket&#10;&#10;AI-generated content may be incorrect.">
            <a:extLst>
              <a:ext uri="{FF2B5EF4-FFF2-40B4-BE49-F238E27FC236}">
                <a16:creationId xmlns:a16="http://schemas.microsoft.com/office/drawing/2014/main" id="{D564FFB8-0EAD-2B4D-3228-C125F7F5035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879172" y="1575468"/>
            <a:ext cx="2102037" cy="221724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39115A4-B1DB-DEB8-0F24-07A102965D5B}"/>
              </a:ext>
            </a:extLst>
          </p:cNvPr>
          <p:cNvSpPr txBox="1"/>
          <p:nvPr/>
        </p:nvSpPr>
        <p:spPr>
          <a:xfrm>
            <a:off x="5531061" y="4054155"/>
            <a:ext cx="65624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Georgia" panose="02040502050405020303" pitchFamily="18" charset="0"/>
              </a:rPr>
              <a:t>Giving USA </a:t>
            </a:r>
            <a:r>
              <a:rPr lang="en-US" sz="2000" dirty="0">
                <a:latin typeface="Georgia" panose="02040502050405020303" pitchFamily="18" charset="0"/>
              </a:rPr>
              <a:t>is researched and written by the Indiana University Lilly Family School of Philanthropy and published by the Giving USA Foundation</a:t>
            </a:r>
          </a:p>
        </p:txBody>
      </p:sp>
    </p:spTree>
    <p:extLst>
      <p:ext uri="{BB962C8B-B14F-4D97-AF65-F5344CB8AC3E}">
        <p14:creationId xmlns:p14="http://schemas.microsoft.com/office/powerpoint/2010/main" val="2972208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2CD42-988D-DEAA-C7F4-AFBBB4A87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Total charitable giving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3200" dirty="0">
                <a:solidFill>
                  <a:schemeClr val="tx1"/>
                </a:solidFill>
              </a:rPr>
              <a:t>reached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 $617.20 billion </a:t>
            </a:r>
            <a:r>
              <a:rPr lang="en-US" sz="3200" dirty="0">
                <a:solidFill>
                  <a:schemeClr val="tx1"/>
                </a:solidFill>
              </a:rPr>
              <a:t>in 2025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9C06AD-7804-769C-F80D-D2933F54B8B7}"/>
              </a:ext>
            </a:extLst>
          </p:cNvPr>
          <p:cNvSpPr txBox="1"/>
          <p:nvPr/>
        </p:nvSpPr>
        <p:spPr>
          <a:xfrm>
            <a:off x="4170226" y="1435006"/>
            <a:ext cx="755729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0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prstClr val="black"/>
                </a:solidFill>
                <a:latin typeface="Georgia" panose="02040502050405020303" pitchFamily="18" charset="0"/>
              </a:rPr>
              <a:t>Total giving surpassed $600 billion for the first time </a:t>
            </a:r>
          </a:p>
          <a:p>
            <a:pPr lvl="1">
              <a:defRPr/>
            </a:pPr>
            <a:endParaRPr lang="en-US" sz="22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prstClr val="black"/>
                </a:solidFill>
                <a:latin typeface="Georgia" panose="02040502050405020303" pitchFamily="18" charset="0"/>
              </a:rPr>
              <a:t>Showed 5.7% growth in current dollars from 2024 (3.0% in inflation-adjusted dollars)</a:t>
            </a:r>
          </a:p>
          <a:p>
            <a:pPr lvl="1">
              <a:defRPr/>
            </a:pPr>
            <a:endParaRPr lang="en-US" sz="22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prstClr val="black"/>
                </a:solidFill>
                <a:latin typeface="Georgia" panose="02040502050405020303" pitchFamily="18" charset="0"/>
              </a:rPr>
              <a:t>New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</a:rPr>
              <a:t> high in current dollars</a:t>
            </a:r>
          </a:p>
          <a:p>
            <a:pPr lvl="1">
              <a:defRPr/>
            </a:pPr>
            <a:endParaRPr lang="en-US" sz="22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prstClr val="black"/>
                </a:solidFill>
                <a:latin typeface="Georgia" panose="02040502050405020303" pitchFamily="18" charset="0"/>
              </a:rPr>
              <a:t>BUT 2021 remains the highest year on record for charitable giving in inflation-adjusted dollars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200" dirty="0">
              <a:solidFill>
                <a:prstClr val="black"/>
              </a:solidFill>
              <a:latin typeface="Calibri" panose="020F0502020204030204"/>
            </a:endParaRP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prstClr val="black"/>
                </a:solidFill>
                <a:latin typeface="Georgia" panose="02040502050405020303" pitchFamily="18" charset="0"/>
              </a:rPr>
              <a:t>Strong financial markets and other economic factors associated with charitable behavior drove giving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15" descr="Man watering plants">
            <a:extLst>
              <a:ext uri="{FF2B5EF4-FFF2-40B4-BE49-F238E27FC236}">
                <a16:creationId xmlns:a16="http://schemas.microsoft.com/office/drawing/2014/main" id="{476CC65A-6842-9A9B-F659-682B8B19837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261" y="1778974"/>
            <a:ext cx="3659543" cy="2442123"/>
          </a:xfrm>
          <a:prstGeom prst="rect">
            <a:avLst/>
          </a:prstGeom>
        </p:spPr>
      </p:pic>
      <p:pic>
        <p:nvPicPr>
          <p:cNvPr id="26" name="Picture 25" descr="Hand holding a sapling">
            <a:extLst>
              <a:ext uri="{FF2B5EF4-FFF2-40B4-BE49-F238E27FC236}">
                <a16:creationId xmlns:a16="http://schemas.microsoft.com/office/drawing/2014/main" id="{D3C5BE8A-533C-5BCB-1A3A-7EFBD5AD31A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7289" y="3967328"/>
            <a:ext cx="2934160" cy="1956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927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0BD094-67D2-4B92-8CD6-026CE53DA7D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84602" y="84529"/>
            <a:ext cx="6665169" cy="6415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28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B224FB-7F23-4510-8990-8181611C5F3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95305" y="220685"/>
            <a:ext cx="6856328" cy="5976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056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0DFC7A-9AB1-D1B0-2455-13A1210D3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0462F515-5C8C-17A9-2B05-0366CE2F0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261" y="441752"/>
            <a:ext cx="10515600" cy="789907"/>
          </a:xfrm>
          <a:effectLst/>
        </p:spPr>
        <p:txBody>
          <a:bodyPr>
            <a:normAutofit/>
          </a:bodyPr>
          <a:lstStyle/>
          <a:p>
            <a:r>
              <a:rPr lang="en-US" sz="3000" dirty="0">
                <a:solidFill>
                  <a:schemeClr val="tx1"/>
                </a:solidFill>
              </a:rPr>
              <a:t>Giving by all 4 sources grew in current dollars</a:t>
            </a:r>
          </a:p>
        </p:txBody>
      </p:sp>
      <p:pic>
        <p:nvPicPr>
          <p:cNvPr id="5" name="Picture 4" descr="Person with child in garden">
            <a:extLst>
              <a:ext uri="{FF2B5EF4-FFF2-40B4-BE49-F238E27FC236}">
                <a16:creationId xmlns:a16="http://schemas.microsoft.com/office/drawing/2014/main" id="{00C7C06C-7601-B18A-0E6D-387CFA33C88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7840" y="1856097"/>
            <a:ext cx="2682159" cy="4031186"/>
          </a:xfrm>
          <a:prstGeom prst="rect">
            <a:avLst/>
          </a:prstGeom>
        </p:spPr>
      </p:pic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4BCEB33D-6CDE-A213-BBDC-AB5C2DFE7837}"/>
              </a:ext>
            </a:extLst>
          </p:cNvPr>
          <p:cNvGraphicFramePr>
            <a:graphicFrameLocks/>
          </p:cNvGraphicFramePr>
          <p:nvPr/>
        </p:nvGraphicFramePr>
        <p:xfrm>
          <a:off x="559558" y="1856096"/>
          <a:ext cx="8379726" cy="40311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214647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hart with numbers and text&#10;&#10;AI-generated content may be incorrect.">
            <a:extLst>
              <a:ext uri="{FF2B5EF4-FFF2-40B4-BE49-F238E27FC236}">
                <a16:creationId xmlns:a16="http://schemas.microsoft.com/office/drawing/2014/main" id="{EF0BD094-67D2-4B92-8CD6-026CE53DA7D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2750397" y="110168"/>
            <a:ext cx="6583715" cy="6747831"/>
          </a:xfrm>
          <a:prstGeom prst="rect">
            <a:avLst/>
          </a:prstGeom>
          <a:noFill/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C4ACA8A-6283-CC77-8EB8-6FE441F219C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3606" y="0"/>
            <a:ext cx="1870077" cy="1870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3558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A0814-2995-900F-09D3-B1C86D16D6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4E4AA-33C5-0355-0DB2-A899F16FE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Gift distributions from donor-advised funds differs from that of overall giving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ED4881-A090-7328-5CB3-F30A27EFDBAB}"/>
              </a:ext>
            </a:extLst>
          </p:cNvPr>
          <p:cNvSpPr txBox="1"/>
          <p:nvPr/>
        </p:nvSpPr>
        <p:spPr>
          <a:xfrm>
            <a:off x="75869" y="1477674"/>
            <a:ext cx="107129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>
                <a:solidFill>
                  <a:prstClr val="black"/>
                </a:solidFill>
                <a:latin typeface="Georgia" panose="02040502050405020303" pitchFamily="18" charset="0"/>
              </a:rPr>
              <a:t>Grant dollar distributions from donor-advised funds by subsector (in billions of dollars):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lang="en-US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pie chart with numbers and text&#10;&#10;AI-generated content may be incorrect.">
            <a:extLst>
              <a:ext uri="{FF2B5EF4-FFF2-40B4-BE49-F238E27FC236}">
                <a16:creationId xmlns:a16="http://schemas.microsoft.com/office/drawing/2014/main" id="{09E5FB03-5B56-B825-6BD6-324BDBC637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254" y="1851736"/>
            <a:ext cx="11330902" cy="424810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8742F33-6A2B-D79B-8859-93631B363C94}"/>
              </a:ext>
            </a:extLst>
          </p:cNvPr>
          <p:cNvSpPr txBox="1"/>
          <p:nvPr/>
        </p:nvSpPr>
        <p:spPr>
          <a:xfrm>
            <a:off x="769098" y="5677584"/>
            <a:ext cx="110846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Data: Indiana University Lilly Family School of Philanthropy original research using IRS Form 990 Schedule I data and granting data received from DAF-sponsoring organizations. All figures are rounded and may not sum to 100.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197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A33EF2-AB98-5AE6-ACFA-A3FC80AC4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7FCA175F-CBD5-B118-6BB1-6E9865D4F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903" y="790193"/>
            <a:ext cx="10515600" cy="528131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Giving to foundations declined from the all-time</a:t>
            </a:r>
            <a:r>
              <a:rPr lang="en-US" sz="2800" dirty="0">
                <a:solidFill>
                  <a:prstClr val="black"/>
                </a:solidFill>
              </a:rPr>
              <a:t> high in 2024, </a:t>
            </a:r>
            <a:br>
              <a:rPr lang="en-US" sz="2800" dirty="0">
                <a:solidFill>
                  <a:prstClr val="black"/>
                </a:solidFill>
              </a:rPr>
            </a:br>
            <a:r>
              <a:rPr lang="en-US" sz="2800" dirty="0">
                <a:solidFill>
                  <a:prstClr val="black"/>
                </a:solidFill>
              </a:rPr>
              <a:t>BUT 2025 is still third highest year on record</a:t>
            </a:r>
            <a:br>
              <a:rPr lang="en-US" sz="3000" dirty="0">
                <a:solidFill>
                  <a:prstClr val="black"/>
                </a:solidFill>
              </a:rPr>
            </a:b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FD698C6-3FD4-8386-0F8D-F49E685718E5}"/>
              </a:ext>
            </a:extLst>
          </p:cNvPr>
          <p:cNvSpPr txBox="1">
            <a:spLocks/>
          </p:cNvSpPr>
          <p:nvPr/>
        </p:nvSpPr>
        <p:spPr>
          <a:xfrm>
            <a:off x="651499" y="862929"/>
            <a:ext cx="10515600" cy="4553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48AA6A-3CFF-6529-C8E2-67C4261AA79E}"/>
              </a:ext>
            </a:extLst>
          </p:cNvPr>
          <p:cNvSpPr txBox="1"/>
          <p:nvPr/>
        </p:nvSpPr>
        <p:spPr>
          <a:xfrm>
            <a:off x="606815" y="1449436"/>
            <a:ext cx="1012268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Giving to foundations declined by 16.2% in 2025</a:t>
            </a:r>
            <a:r>
              <a:rPr lang="en-US" kern="100" dirty="0">
                <a:solidFill>
                  <a:prstClr val="black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 current dollars</a:t>
            </a:r>
            <a:endParaRPr kumimoji="0" lang="en-US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prstClr val="black"/>
                </a:solidFill>
                <a:latin typeface="Georgia" panose="02040502050405020303" pitchFamily="18" charset="0"/>
              </a:rPr>
              <a:t>BUT giving to foundations increased 36.5% from 2023–2024 in current dollars</a:t>
            </a:r>
            <a:endParaRPr kumimoji="0" lang="en-US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prstClr val="black"/>
                </a:solidFill>
                <a:latin typeface="Georgia" panose="02040502050405020303" pitchFamily="18" charset="0"/>
              </a:rPr>
              <a:t>So, despite the decline in 2025, cumulative growth in giving to foundations from 2023 to 2025 was 14.4% in current dollars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>
              <a:solidFill>
                <a:prstClr val="black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00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29C36FC3-65D1-703A-AA49-CFAFE0012F9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8752693"/>
              </p:ext>
            </p:extLst>
          </p:nvPr>
        </p:nvGraphicFramePr>
        <p:xfrm>
          <a:off x="624067" y="2743200"/>
          <a:ext cx="10426792" cy="35253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945441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0A241-5323-CE73-7264-D077C0B005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3B9E0-F1C1-9358-8829-B913B6F2C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000" dirty="0">
                <a:solidFill>
                  <a:schemeClr val="tx1"/>
                </a:solidFill>
              </a:rPr>
              <a:t>Issues &amp; trends impacting foundations in 2025 and beyond…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4EE264-55C9-CAA5-800B-BBEA67B53095}"/>
              </a:ext>
            </a:extLst>
          </p:cNvPr>
          <p:cNvSpPr txBox="1"/>
          <p:nvPr/>
        </p:nvSpPr>
        <p:spPr>
          <a:xfrm>
            <a:off x="-839045" y="1383315"/>
            <a:ext cx="12740211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0150" lvl="2" indent="-285750">
              <a:buFont typeface="Wingdings" pitchFamily="2" charset="2"/>
              <a:buChar char="Ø"/>
              <a:defRPr/>
            </a:pPr>
            <a:r>
              <a:rPr lang="en-US" sz="1600" dirty="0">
                <a:solidFill>
                  <a:prstClr val="black"/>
                </a:solidFill>
                <a:latin typeface="Georgia" panose="02040502050405020303" pitchFamily="18" charset="0"/>
              </a:rPr>
              <a:t>Roughly 1/3 of all US-based nonprofits reported disruptions in government funding in 2025*, in response:</a:t>
            </a:r>
          </a:p>
          <a:p>
            <a:pPr marL="1657350" lvl="3" indent="-28575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prstClr val="black"/>
                </a:solidFill>
                <a:latin typeface="Georgia" panose="02040502050405020303" pitchFamily="18" charset="0"/>
              </a:rPr>
              <a:t>Private foundations began:</a:t>
            </a:r>
          </a:p>
          <a:p>
            <a:pPr marL="2114550" lvl="4" indent="-28575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prstClr val="black"/>
                </a:solidFill>
                <a:latin typeface="Georgia" panose="02040502050405020303" pitchFamily="18" charset="0"/>
              </a:rPr>
              <a:t>Increasing annual payouts, launching emergency grants, providing loans and loan guarantees</a:t>
            </a:r>
          </a:p>
          <a:p>
            <a:pPr marL="1657350" lvl="3" indent="-28575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prstClr val="black"/>
                </a:solidFill>
                <a:latin typeface="Georgia" panose="02040502050405020303" pitchFamily="18" charset="0"/>
              </a:rPr>
              <a:t>Community foundations are also:</a:t>
            </a:r>
          </a:p>
          <a:p>
            <a:pPr marL="2114550" lvl="4" indent="-28575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prstClr val="black"/>
                </a:solidFill>
                <a:latin typeface="Georgia" panose="02040502050405020303" pitchFamily="18" charset="0"/>
              </a:rPr>
              <a:t>Providing emergency grants (mostly to support local health, basic needs &amp; immigration services)</a:t>
            </a:r>
          </a:p>
          <a:p>
            <a:pPr lvl="4">
              <a:defRPr/>
            </a:pPr>
            <a:endParaRPr lang="en-US" sz="16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marL="1200150" lvl="2" indent="-285750">
              <a:buFont typeface="Wingdings" pitchFamily="2" charset="2"/>
              <a:buChar char="Ø"/>
              <a:defRPr/>
            </a:pPr>
            <a:r>
              <a:rPr lang="en-US" sz="1600" dirty="0">
                <a:solidFill>
                  <a:prstClr val="black"/>
                </a:solidFill>
                <a:latin typeface="Georgia" panose="02040502050405020303" pitchFamily="18" charset="0"/>
              </a:rPr>
              <a:t>Growing use of donor-advised funds (DAFs)</a:t>
            </a:r>
          </a:p>
          <a:p>
            <a:pPr marL="1657350" lvl="3" indent="-28575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prstClr val="black"/>
                </a:solidFill>
                <a:latin typeface="Georgia" panose="02040502050405020303" pitchFamily="18" charset="0"/>
              </a:rPr>
              <a:t>Private foundations transferred an estimated $3 billion into DAFs in 2025**</a:t>
            </a:r>
          </a:p>
          <a:p>
            <a:pPr marL="1714500" lvl="3" indent="-34290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prstClr val="black"/>
                </a:solidFill>
                <a:latin typeface="Georgia" panose="02040502050405020303" pitchFamily="18" charset="0"/>
              </a:rPr>
              <a:t>COF CF Insights report shows that in 2024 (most current data available):***</a:t>
            </a:r>
          </a:p>
          <a:p>
            <a:pPr marL="2171700" lvl="4" indent="-34290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prstClr val="black"/>
                </a:solidFill>
                <a:latin typeface="Georgia" panose="02040502050405020303" pitchFamily="18" charset="0"/>
              </a:rPr>
              <a:t>60% of all Gift Dollars to Community Foundations went to DAFs</a:t>
            </a:r>
          </a:p>
          <a:p>
            <a:pPr marL="2171700" lvl="4" indent="-34290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prstClr val="black"/>
                </a:solidFill>
                <a:latin typeface="Georgia" panose="02040502050405020303" pitchFamily="18" charset="0"/>
              </a:rPr>
              <a:t>DAFs accounted for 67% of all Community </a:t>
            </a:r>
            <a:r>
              <a:rPr lang="en-US" sz="1600" dirty="0" err="1">
                <a:solidFill>
                  <a:prstClr val="black"/>
                </a:solidFill>
                <a:latin typeface="Georgia" panose="02040502050405020303" pitchFamily="18" charset="0"/>
              </a:rPr>
              <a:t>Fdn</a:t>
            </a:r>
            <a:r>
              <a:rPr lang="en-US" sz="1600" dirty="0">
                <a:solidFill>
                  <a:prstClr val="black"/>
                </a:solidFill>
                <a:latin typeface="Georgia" panose="02040502050405020303" pitchFamily="18" charset="0"/>
              </a:rPr>
              <a:t>. Grant Dollars</a:t>
            </a:r>
          </a:p>
          <a:p>
            <a:pPr lvl="2">
              <a:defRPr/>
            </a:pPr>
            <a:endParaRPr lang="en-US" sz="16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marL="1200150" lvl="2" indent="-285750">
              <a:buFont typeface="Wingdings" pitchFamily="2" charset="2"/>
              <a:buChar char="Ø"/>
              <a:defRPr/>
            </a:pPr>
            <a:r>
              <a:rPr lang="en-US" sz="1600" dirty="0">
                <a:solidFill>
                  <a:prstClr val="black"/>
                </a:solidFill>
                <a:latin typeface="Georgia" panose="02040502050405020303" pitchFamily="18" charset="0"/>
              </a:rPr>
              <a:t>Foundations are increasingly collaborating across communities, issues, sectors</a:t>
            </a:r>
          </a:p>
          <a:p>
            <a:pPr lvl="4">
              <a:defRPr/>
            </a:pPr>
            <a:endParaRPr lang="en-US" sz="16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marL="1200150" lvl="2" indent="-285750">
              <a:buFont typeface="Wingdings" pitchFamily="2" charset="2"/>
              <a:buChar char="Ø"/>
              <a:defRPr/>
            </a:pPr>
            <a:r>
              <a:rPr lang="en-US" sz="1600" dirty="0">
                <a:solidFill>
                  <a:prstClr val="black"/>
                </a:solidFill>
                <a:latin typeface="Georgia" panose="02040502050405020303" pitchFamily="18" charset="0"/>
              </a:rPr>
              <a:t>Ongoing interest and concern related to:</a:t>
            </a:r>
          </a:p>
          <a:p>
            <a:pPr marL="2114550" lvl="4" indent="-28575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prstClr val="black"/>
                </a:solidFill>
                <a:latin typeface="Georgia" panose="02040502050405020303" pitchFamily="18" charset="0"/>
              </a:rPr>
              <a:t>Bringing in the next generation</a:t>
            </a:r>
          </a:p>
          <a:p>
            <a:pPr marL="2571750" lvl="5" indent="-28575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prstClr val="black"/>
                </a:solidFill>
                <a:latin typeface="Georgia" panose="02040502050405020303" pitchFamily="18" charset="0"/>
              </a:rPr>
              <a:t>Foundation leadership, funding causes important to Next Gen donors, new approaches to grantmaking &amp; fundraising</a:t>
            </a:r>
          </a:p>
          <a:p>
            <a:pPr marL="2114550" lvl="4" indent="-28575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prstClr val="black"/>
                </a:solidFill>
                <a:latin typeface="Georgia" panose="02040502050405020303" pitchFamily="18" charset="0"/>
              </a:rPr>
              <a:t>AI advancements: grant applications/application review/fundraising</a:t>
            </a:r>
          </a:p>
          <a:p>
            <a:pPr marL="1200150" lvl="2" indent="-285750">
              <a:buFont typeface="Wingdings" pitchFamily="2" charset="2"/>
              <a:buChar char="Ø"/>
              <a:defRPr/>
            </a:pPr>
            <a:endParaRPr lang="en-US" sz="19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marL="1200150" lvl="2" indent="-285750">
              <a:buFont typeface="Wingdings" pitchFamily="2" charset="2"/>
              <a:buChar char="Ø"/>
              <a:defRPr/>
            </a:pPr>
            <a:endParaRPr lang="en-US" sz="19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marL="1200150" lvl="2" indent="-285750">
              <a:buFont typeface="Wingdings" pitchFamily="2" charset="2"/>
              <a:buChar char="Ø"/>
              <a:defRPr/>
            </a:pPr>
            <a:endParaRPr lang="en-US" sz="19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marL="1200150" lvl="2" indent="-285750">
              <a:buFont typeface="Wingdings" pitchFamily="2" charset="2"/>
              <a:buChar char="Ø"/>
              <a:defRPr/>
            </a:pPr>
            <a:endParaRPr lang="en-US" sz="19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marL="1200150" lvl="2" indent="-285750">
              <a:buFont typeface="Wingdings" pitchFamily="2" charset="2"/>
              <a:buChar char="Ø"/>
              <a:defRPr/>
            </a:pPr>
            <a:endParaRPr lang="en-US" sz="19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lvl="3">
              <a:defRPr/>
            </a:pPr>
            <a:r>
              <a:rPr lang="en-US" sz="1700" b="1" dirty="0">
                <a:solidFill>
                  <a:prstClr val="black"/>
                </a:solidFill>
                <a:latin typeface="Georgia" panose="02040502050405020303" pitchFamily="18" charset="0"/>
              </a:rPr>
              <a:t>	</a:t>
            </a:r>
            <a:endParaRPr lang="en-US" sz="20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lang="en-US" sz="20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Child watering a plant">
            <a:extLst>
              <a:ext uri="{FF2B5EF4-FFF2-40B4-BE49-F238E27FC236}">
                <a16:creationId xmlns:a16="http://schemas.microsoft.com/office/drawing/2014/main" id="{DA472A5D-91F3-739D-4A12-77CF20F6D94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8753" y="2965543"/>
            <a:ext cx="2927139" cy="18128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5DA4C16-A1E2-6607-DC3F-6867BC96F6A5}"/>
              </a:ext>
            </a:extLst>
          </p:cNvPr>
          <p:cNvSpPr txBox="1"/>
          <p:nvPr/>
        </p:nvSpPr>
        <p:spPr>
          <a:xfrm>
            <a:off x="6302985" y="5992183"/>
            <a:ext cx="62786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75" dirty="0"/>
              <a:t>*Urban Institute, </a:t>
            </a:r>
            <a:r>
              <a:rPr lang="en-US" sz="975" i="1" dirty="0"/>
              <a:t>How Government Funding Disruptions Affected Nonprofits in Early 2025 </a:t>
            </a:r>
            <a:r>
              <a:rPr lang="en-US" sz="975" dirty="0"/>
              <a:t>(October 2025)</a:t>
            </a:r>
          </a:p>
          <a:p>
            <a:r>
              <a:rPr lang="en-US" sz="975" dirty="0"/>
              <a:t> **Institute for Policy Studies, Charity Reform Initiative, </a:t>
            </a:r>
            <a:r>
              <a:rPr lang="en-US" sz="975" i="1" dirty="0"/>
              <a:t>Independent Report on Donor-Advised Funds</a:t>
            </a:r>
            <a:r>
              <a:rPr lang="en-US" sz="975" dirty="0"/>
              <a:t> (April 2025) </a:t>
            </a:r>
          </a:p>
          <a:p>
            <a:r>
              <a:rPr lang="en-US" sz="975" dirty="0"/>
              <a:t>***Council on Foundations, CF Insights Survey Results for FY2024 (2026)</a:t>
            </a:r>
          </a:p>
        </p:txBody>
      </p:sp>
    </p:spTree>
    <p:extLst>
      <p:ext uri="{BB962C8B-B14F-4D97-AF65-F5344CB8AC3E}">
        <p14:creationId xmlns:p14="http://schemas.microsoft.com/office/powerpoint/2010/main" val="40941340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0189C7-CE73-5541-9612-2453C336C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B9836-FDB7-BBC6-CFD2-467A7BFE7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261" y="441752"/>
            <a:ext cx="10515600" cy="789907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Thank you!</a:t>
            </a:r>
            <a:endParaRPr lang="en-US" b="1" dirty="0"/>
          </a:p>
        </p:txBody>
      </p:sp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06BA4FED-9A32-A0BA-5CD0-856CC1811913}"/>
              </a:ext>
            </a:extLst>
          </p:cNvPr>
          <p:cNvSpPr>
            <a:spLocks noGrp="1"/>
          </p:cNvSpPr>
          <p:nvPr/>
        </p:nvSpPr>
        <p:spPr>
          <a:xfrm>
            <a:off x="5179927" y="1557622"/>
            <a:ext cx="6214212" cy="4296229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	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4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</a:rPr>
              <a:t>Questions?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4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  <a:p>
            <a:pPr marL="0" lvl="0" indent="0" algn="ctr">
              <a:buNone/>
              <a:defRPr/>
            </a:pPr>
            <a:r>
              <a:rPr lang="en-US" sz="4400" dirty="0">
                <a:solidFill>
                  <a:prstClr val="black"/>
                </a:solidFill>
                <a:latin typeface="Georgia" panose="02040502050405020303" pitchFamily="18" charset="0"/>
              </a:rPr>
              <a:t>F</a:t>
            </a:r>
            <a:r>
              <a:rPr kumimoji="0" lang="en-US" sz="440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</a:rPr>
              <a:t>ull</a:t>
            </a:r>
            <a:r>
              <a:rPr kumimoji="0" lang="en-US" sz="44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</a:rPr>
              <a:t> report</a:t>
            </a:r>
            <a:r>
              <a:rPr lang="en-US" sz="4400" dirty="0">
                <a:solidFill>
                  <a:prstClr val="black"/>
                </a:solidFill>
                <a:latin typeface="Georgia" panose="02040502050405020303" pitchFamily="18" charset="0"/>
              </a:rPr>
              <a:t> available at:</a:t>
            </a:r>
            <a:r>
              <a:rPr kumimoji="0" lang="en-US" sz="44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4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hlinkClick r:id="rId2"/>
              </a:rPr>
              <a:t>www.givingusa.org</a:t>
            </a:r>
            <a:endParaRPr kumimoji="0" lang="en-US" sz="44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olidFill>
                <a:prstClr val="black"/>
              </a:solidFill>
              <a:latin typeface="Corbel" panose="020B05030202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	</a:t>
            </a:r>
          </a:p>
          <a:p>
            <a:pPr marL="1371600" marR="0" lvl="3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pic>
        <p:nvPicPr>
          <p:cNvPr id="7" name="Picture 6" descr="Two people at work">
            <a:extLst>
              <a:ext uri="{FF2B5EF4-FFF2-40B4-BE49-F238E27FC236}">
                <a16:creationId xmlns:a16="http://schemas.microsoft.com/office/drawing/2014/main" id="{A6D9482F-1CF5-5E8B-B22B-FE17A6E7C85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861" y="1400496"/>
            <a:ext cx="4955560" cy="3303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9090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03BA339C7F3324CB986E0757235D86F" ma:contentTypeVersion="15" ma:contentTypeDescription="Create a new document." ma:contentTypeScope="" ma:versionID="4bdaa6ff73fbeb91c60644794387078b">
  <xsd:schema xmlns:xsd="http://www.w3.org/2001/XMLSchema" xmlns:xs="http://www.w3.org/2001/XMLSchema" xmlns:p="http://schemas.microsoft.com/office/2006/metadata/properties" xmlns:ns2="7e25a839-2f59-4815-8816-2c97be207d2c" xmlns:ns3="bf83b915-ac01-4929-a343-df091c756047" targetNamespace="http://schemas.microsoft.com/office/2006/metadata/properties" ma:root="true" ma:fieldsID="479fd5ce4d1dc4c9e26f75081777329e" ns2:_="" ns3:_="">
    <xsd:import namespace="7e25a839-2f59-4815-8816-2c97be207d2c"/>
    <xsd:import namespace="bf83b915-ac01-4929-a343-df091c75604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25a839-2f59-4815-8816-2c97be207d2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71b67e76-6484-48c9-8542-0dee9df869a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83b915-ac01-4929-a343-df091c75604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dd441cfd-9cda-417a-b3ba-047bac5f6568}" ma:internalName="TaxCatchAll" ma:showField="CatchAllData" ma:web="bf83b915-ac01-4929-a343-df091c75604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f83b915-ac01-4929-a343-df091c756047" xsi:nil="true"/>
    <lcf76f155ced4ddcb4097134ff3c332f xmlns="7e25a839-2f59-4815-8816-2c97be207d2c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534A091-E904-45E5-8330-5D51EB3C119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e25a839-2f59-4815-8816-2c97be207d2c"/>
    <ds:schemaRef ds:uri="bf83b915-ac01-4929-a343-df091c75604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E94DF75-B480-4F0E-AEC0-1FD7CEE116C6}">
  <ds:schemaRefs>
    <ds:schemaRef ds:uri="http://www.w3.org/XML/1998/namespace"/>
    <ds:schemaRef ds:uri="http://schemas.microsoft.com/office/2006/metadata/properties"/>
    <ds:schemaRef ds:uri="http://purl.org/dc/terms/"/>
    <ds:schemaRef ds:uri="42d511d2-375a-45ed-b9ee-e1a95976fc38"/>
    <ds:schemaRef ds:uri="http://purl.org/dc/elements/1.1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b18da6ad-9af8-4ed7-b6dc-2fb15f6ab614"/>
    <ds:schemaRef ds:uri="8f7a9ff5-2916-4c9f-b38b-69ccf6165550"/>
    <ds:schemaRef ds:uri="50ec59a9-36ea-43bd-8732-e9dfc48f4170"/>
    <ds:schemaRef ds:uri="bf83b915-ac01-4929-a343-df091c756047"/>
    <ds:schemaRef ds:uri="7e25a839-2f59-4815-8816-2c97be207d2c"/>
  </ds:schemaRefs>
</ds:datastoreItem>
</file>

<file path=customXml/itemProps3.xml><?xml version="1.0" encoding="utf-8"?>
<ds:datastoreItem xmlns:ds="http://schemas.openxmlformats.org/officeDocument/2006/customXml" ds:itemID="{C9372D98-B23F-4F65-9B2D-A8B9BFECCD3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5849</TotalTime>
  <Words>971</Words>
  <Application>Microsoft Office PowerPoint</Application>
  <PresentationFormat>Widescreen</PresentationFormat>
  <Paragraphs>106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Corbel</vt:lpstr>
      <vt:lpstr>Georgia</vt:lpstr>
      <vt:lpstr>Symbol</vt:lpstr>
      <vt:lpstr>Wingdings</vt:lpstr>
      <vt:lpstr>Office Theme</vt:lpstr>
      <vt:lpstr>PowerPoint Presentation</vt:lpstr>
      <vt:lpstr>Giving USA 2026: Charitable giving in 2025</vt:lpstr>
      <vt:lpstr>Total charitable giving reached $617.20 billion in 2025</vt:lpstr>
      <vt:lpstr>PowerPoint Presentation</vt:lpstr>
      <vt:lpstr>PowerPoint Presentation</vt:lpstr>
      <vt:lpstr>Giving by all 4 sources grew in current dollars</vt:lpstr>
      <vt:lpstr>PowerPoint Presentation</vt:lpstr>
      <vt:lpstr>Gift distributions from donor-advised funds differs from that of overall giving </vt:lpstr>
      <vt:lpstr>Giving to foundations declined from the all-time high in 2024,  BUT 2025 is still third highest year on record </vt:lpstr>
      <vt:lpstr>Issues &amp; trends impacting foundations in 2025 and beyond…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 Beitler</dc:creator>
  <cp:lastModifiedBy>Ameliea Dulaney</cp:lastModifiedBy>
  <cp:revision>354</cp:revision>
  <dcterms:created xsi:type="dcterms:W3CDTF">2021-05-06T21:38:47Z</dcterms:created>
  <dcterms:modified xsi:type="dcterms:W3CDTF">2026-10-29T17:24:46Z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0x010100E03BA339C7F3324CB986E0757235D86F</vt:lpwstr>
  </property>
</Properties>
</file>