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53" r:id="rId5"/>
  </p:sldMasterIdLst>
  <p:notesMasterIdLst>
    <p:notesMasterId r:id="rId31"/>
  </p:notesMasterIdLst>
  <p:sldIdLst>
    <p:sldId id="339" r:id="rId6"/>
    <p:sldId id="364" r:id="rId7"/>
    <p:sldId id="353" r:id="rId8"/>
    <p:sldId id="365" r:id="rId9"/>
    <p:sldId id="381" r:id="rId10"/>
    <p:sldId id="400" r:id="rId11"/>
    <p:sldId id="404" r:id="rId12"/>
    <p:sldId id="366" r:id="rId13"/>
    <p:sldId id="367" r:id="rId14"/>
    <p:sldId id="368" r:id="rId15"/>
    <p:sldId id="385" r:id="rId16"/>
    <p:sldId id="340" r:id="rId17"/>
    <p:sldId id="369" r:id="rId18"/>
    <p:sldId id="370" r:id="rId19"/>
    <p:sldId id="375" r:id="rId20"/>
    <p:sldId id="402" r:id="rId21"/>
    <p:sldId id="371" r:id="rId22"/>
    <p:sldId id="296" r:id="rId23"/>
    <p:sldId id="295" r:id="rId24"/>
    <p:sldId id="292" r:id="rId25"/>
    <p:sldId id="376" r:id="rId26"/>
    <p:sldId id="294" r:id="rId27"/>
    <p:sldId id="403" r:id="rId28"/>
    <p:sldId id="373" r:id="rId29"/>
    <p:sldId id="401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33F"/>
    <a:srgbClr val="7EDC2C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D8A06F-6DE2-4163-B1AC-33E41F0E2F38}" v="492" dt="2026-08-26T17:23:22.243"/>
    <p1510:client id="{8333A6CE-89CB-10D3-2CBB-DC7F10D8E95B}" v="1" dt="2026-08-26T14:41:26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2237" autoAdjust="0"/>
  </p:normalViewPr>
  <p:slideViewPr>
    <p:cSldViewPr snapToGrid="0">
      <p:cViewPr varScale="1">
        <p:scale>
          <a:sx n="68" d="100"/>
          <a:sy n="68" d="100"/>
        </p:scale>
        <p:origin x="14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332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ilanthropy.com/news/u-s-giving-hits-617b-has-great-wealth-transfer-begu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hilanthropy.com/newsletter/fundraising-update/2025-04-02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2E064-E349-4625-BED5-AD02C44BF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50F64-3D29-E6D3-8488-D924C810C5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DC26D2-36E0-D45D-A54C-75309782E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DDE4C-BD91-3E1E-D5DE-CA83E44CB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32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B7FD8-FC40-99A1-120A-08FFBFDF1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FF3AC-1BFA-F73F-AE2F-814A5AA8D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4F9313-3B2B-9EFF-22C3-65420BB8B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21212"/>
                </a:solidFill>
                <a:highlight>
                  <a:srgbClr val="FFFFFF"/>
                </a:highlight>
              </a:rPr>
              <a:t>Takeaway for the audience</a:t>
            </a:r>
            <a:r>
              <a:rPr lang="en-US" dirty="0">
                <a:solidFill>
                  <a:srgbClr val="121212"/>
                </a:solidFill>
                <a:highlight>
                  <a:srgbClr val="FFFFFF"/>
                </a:highlight>
              </a:rPr>
              <a:t> (community foundations): the opportunity is beginning now — three of the past four years have shown big growth in bequests, which may indicate the great wealth transfer has begun </a:t>
            </a:r>
            <a:r>
              <a:rPr lang="en-US" dirty="0">
                <a:solidFill>
                  <a:srgbClr val="373734"/>
                </a:solidFill>
                <a:highlight>
                  <a:srgbClr val="F4F4F1"/>
                </a:highlight>
                <a:hlinkClick r:id="rId3"/>
              </a:rPr>
              <a:t>Chronicle of Philanthropy</a:t>
            </a:r>
            <a:endParaRPr lang="en-US" dirty="0"/>
          </a:p>
          <a:p>
            <a:r>
              <a:rPr lang="en-US" dirty="0"/>
              <a:t> — and it's won through long-term donor relationships and planned-giving readiness.</a:t>
            </a:r>
          </a:p>
          <a:p>
            <a:r>
              <a:rPr lang="en-US" dirty="0">
                <a:solidFill>
                  <a:srgbClr val="121212"/>
                </a:solidFill>
                <a:highlight>
                  <a:srgbClr val="FFFFFF"/>
                </a:highlight>
              </a:rPr>
              <a:t>One note for your delivery: the projections are contested — some experts argue the financial projections are long on hype, and that most of the transfer will occur among the uber-rich </a:t>
            </a:r>
            <a:r>
              <a:rPr lang="en-US" dirty="0">
                <a:solidFill>
                  <a:srgbClr val="373734"/>
                </a:solidFill>
                <a:highlight>
                  <a:srgbClr val="F4F4F1"/>
                </a:highlight>
                <a:hlinkClick r:id="rId4"/>
              </a:rPr>
              <a:t>www.philanthropy.com</a:t>
            </a:r>
            <a:endParaRPr lang="en-US" dirty="0"/>
          </a:p>
          <a:p>
            <a:r>
              <a:rPr lang="en-US" dirty="0"/>
              <a:t>. If you'd like, I can add a small "the skeptic's view" callout, swap in a chart (e.g., bequest growth by year), or tailor the stats toward a specific angle like women donors or DAFs.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C4DF5-5500-8497-0841-DF0F1180B8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2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D0362-F461-0198-8712-07F998A51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9A37A-EB8F-1B6A-0884-F37B77890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E343FC-9FE0-A637-E6CA-501C76DEE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167C9-E817-100F-A168-01C066BFDE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37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62AC0-337D-A189-BD46-FF7C90E35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9FF77F-C869-80C5-41BD-7838905979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C70970-E171-9102-92ED-706666FEF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DBA25-9190-513F-02C4-C3317A93A3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69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52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88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18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Figtree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Figtree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Figtree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Figtree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Figtree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Figtree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Figtree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Figtree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Figtree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Figtree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Figtree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70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john@akoyago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670FBB-4BE0-5414-BD54-DD07BB6EC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16">
            <a:extLst>
              <a:ext uri="{FF2B5EF4-FFF2-40B4-BE49-F238E27FC236}">
                <a16:creationId xmlns:a16="http://schemas.microsoft.com/office/drawing/2014/main" id="{E1855FA2-5625-CEDA-20AF-3E6AF4752886}"/>
              </a:ext>
            </a:extLst>
          </p:cNvPr>
          <p:cNvSpPr/>
          <p:nvPr/>
        </p:nvSpPr>
        <p:spPr>
          <a:xfrm>
            <a:off x="600307" y="1339704"/>
            <a:ext cx="9681117" cy="85237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600" b="1">
                <a:solidFill>
                  <a:srgbClr val="FFFFFF"/>
                </a:solidFill>
                <a:latin typeface="Figtree"/>
                <a:cs typeface="Arial"/>
              </a:rPr>
              <a:t>Imagining The Future of Philanthropy</a:t>
            </a:r>
            <a:endParaRPr lang="en-US" sz="3600" b="1">
              <a:solidFill>
                <a:srgbClr val="7EDC2C"/>
              </a:solidFill>
              <a:latin typeface="Figtree"/>
              <a:cs typeface="Arial"/>
            </a:endParaRPr>
          </a:p>
        </p:txBody>
      </p:sp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9BC1D4E1-8848-170F-88AD-86914E3D2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07" y="4260397"/>
            <a:ext cx="2004687" cy="6729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5FC9B-20ED-1CAF-725C-DDFF1115F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217" y="4260397"/>
            <a:ext cx="1893476" cy="6049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434FF9-B1F0-43E5-7442-713B69576725}"/>
              </a:ext>
            </a:extLst>
          </p:cNvPr>
          <p:cNvSpPr txBox="1"/>
          <p:nvPr/>
        </p:nvSpPr>
        <p:spPr>
          <a:xfrm>
            <a:off x="600307" y="2951423"/>
            <a:ext cx="7112000" cy="604916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r>
              <a:rPr lang="en-US" sz="1400">
                <a:solidFill>
                  <a:srgbClr val="B8BCC4"/>
                </a:solidFill>
              </a:rPr>
              <a:t>Presented by</a:t>
            </a:r>
          </a:p>
          <a:p>
            <a:endParaRPr lang="en-US" sz="1400">
              <a:solidFill>
                <a:srgbClr val="B8BCC4"/>
              </a:solidFill>
            </a:endParaRPr>
          </a:p>
          <a:p>
            <a:pPr algn="l"/>
            <a:r>
              <a:rPr lang="en-US" sz="1400">
                <a:solidFill>
                  <a:srgbClr val="B8BCC4"/>
                </a:solidFill>
                <a:latin typeface="Figtree"/>
              </a:rPr>
              <a:t>John Long</a:t>
            </a:r>
          </a:p>
          <a:p>
            <a:pPr algn="l"/>
            <a:r>
              <a:rPr lang="en-US" sz="1400">
                <a:solidFill>
                  <a:srgbClr val="B8BCC4"/>
                </a:solidFill>
                <a:latin typeface="Figtree"/>
              </a:rPr>
              <a:t>Chairman of akoyaGO</a:t>
            </a:r>
          </a:p>
          <a:p>
            <a:pPr algn="l"/>
            <a:r>
              <a:rPr lang="en-US" sz="1400">
                <a:solidFill>
                  <a:srgbClr val="B8BCC4"/>
                </a:solidFill>
                <a:latin typeface="Figtree"/>
              </a:rPr>
              <a:t>CEO of Emergency Activation Network</a:t>
            </a:r>
          </a:p>
        </p:txBody>
      </p:sp>
    </p:spTree>
    <p:extLst>
      <p:ext uri="{BB962C8B-B14F-4D97-AF65-F5344CB8AC3E}">
        <p14:creationId xmlns:p14="http://schemas.microsoft.com/office/powerpoint/2010/main" val="2660117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ED7BA1-9533-001A-83B4-9909377CF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6" y="0"/>
            <a:ext cx="7710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62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lEyebrow">
            <a:extLst>
              <a:ext uri="{FF2B5EF4-FFF2-40B4-BE49-F238E27FC236}">
                <a16:creationId xmlns:a16="http://schemas.microsoft.com/office/drawing/2014/main" id="{769A701B-1AD9-4F67-A365-0D8FB2A146B1}"/>
              </a:ext>
            </a:extLst>
          </p:cNvPr>
          <p:cNvSpPr txBox="1"/>
          <p:nvPr/>
        </p:nvSpPr>
        <p:spPr>
          <a:xfrm>
            <a:off x="571500" y="914400"/>
            <a:ext cx="5715000" cy="20955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050" b="1">
                <a:solidFill>
                  <a:srgbClr val="7EDC2C"/>
                </a:solidFill>
                <a:latin typeface="Figtree"/>
                <a:ea typeface="Calibri"/>
                <a:cs typeface="Calibri"/>
              </a:rPr>
              <a:t>LIVE POLL</a:t>
            </a:r>
          </a:p>
        </p:txBody>
      </p:sp>
      <p:sp>
        <p:nvSpPr>
          <p:cNvPr id="3" name="PollQuestion">
            <a:extLst>
              <a:ext uri="{FF2B5EF4-FFF2-40B4-BE49-F238E27FC236}">
                <a16:creationId xmlns:a16="http://schemas.microsoft.com/office/drawing/2014/main" id="{C677D2AD-6880-4EEF-B0D4-CC55DCFADDA8}"/>
              </a:ext>
            </a:extLst>
          </p:cNvPr>
          <p:cNvSpPr txBox="1"/>
          <p:nvPr/>
        </p:nvSpPr>
        <p:spPr>
          <a:xfrm>
            <a:off x="571500" y="1333500"/>
            <a:ext cx="8001000" cy="200025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defTabSz="685800"/>
            <a:r>
              <a:rPr lang="en-US" sz="33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How likely are you to embrace new tools and adjust processes as the industry continues to change?</a:t>
            </a:r>
          </a:p>
        </p:txBody>
      </p:sp>
      <p:sp>
        <p:nvSpPr>
          <p:cNvPr id="4" name="PollRule">
            <a:extLst>
              <a:ext uri="{FF2B5EF4-FFF2-40B4-BE49-F238E27FC236}">
                <a16:creationId xmlns:a16="http://schemas.microsoft.com/office/drawing/2014/main" id="{2E44184B-DAC0-423B-B408-85CB60DBFCA3}"/>
              </a:ext>
            </a:extLst>
          </p:cNvPr>
          <p:cNvSpPr/>
          <p:nvPr/>
        </p:nvSpPr>
        <p:spPr>
          <a:xfrm>
            <a:off x="571500" y="3543300"/>
            <a:ext cx="762000" cy="38100"/>
          </a:xfrm>
          <a:prstGeom prst="rect">
            <a:avLst/>
          </a:prstGeom>
          <a:solidFill>
            <a:srgbClr val="7EDC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PollPrompt">
            <a:extLst>
              <a:ext uri="{FF2B5EF4-FFF2-40B4-BE49-F238E27FC236}">
                <a16:creationId xmlns:a16="http://schemas.microsoft.com/office/drawing/2014/main" id="{43575025-C7D1-40E2-8C1A-74040C105AB8}"/>
              </a:ext>
            </a:extLst>
          </p:cNvPr>
          <p:cNvSpPr txBox="1"/>
          <p:nvPr/>
        </p:nvSpPr>
        <p:spPr>
          <a:xfrm>
            <a:off x="571500" y="3733800"/>
            <a:ext cx="6096000" cy="2667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350">
                <a:solidFill>
                  <a:srgbClr val="C9CBD1"/>
                </a:solidFill>
                <a:latin typeface="Figtree"/>
                <a:ea typeface="Calibri"/>
                <a:cs typeface="Calibri"/>
              </a:rPr>
              <a:t>Respond in the Teams poll on your screen — results shared live.</a:t>
            </a:r>
          </a:p>
        </p:txBody>
      </p:sp>
      <p:pic>
        <p:nvPicPr>
          <p:cNvPr id="6" name="Copied Picture 6">
            <a:extLst>
              <a:ext uri="{FF2B5EF4-FFF2-40B4-BE49-F238E27FC236}">
                <a16:creationId xmlns:a16="http://schemas.microsoft.com/office/drawing/2014/main" id="{20B26A0A-9B14-813C-78CA-55396F5E6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902517"/>
            <a:ext cx="673418" cy="227648"/>
          </a:xfrm>
          <a:prstGeom prst="rect">
            <a:avLst/>
          </a:prstGeom>
        </p:spPr>
      </p:pic>
      <p:pic>
        <p:nvPicPr>
          <p:cNvPr id="7" name="Copied Picture 7">
            <a:extLst>
              <a:ext uri="{FF2B5EF4-FFF2-40B4-BE49-F238E27FC236}">
                <a16:creationId xmlns:a16="http://schemas.microsoft.com/office/drawing/2014/main" id="{46722446-1BA0-8DDA-C40A-808E1E5D9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0" y="4902517"/>
            <a:ext cx="723900" cy="2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24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B3441-4123-C9EB-EDA7-139EA768E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6D95469-92F1-974F-2CD2-EC9A39A1B73C}"/>
              </a:ext>
            </a:extLst>
          </p:cNvPr>
          <p:cNvSpPr/>
          <p:nvPr/>
        </p:nvSpPr>
        <p:spPr>
          <a:xfrm>
            <a:off x="7186749" y="752203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7D0C0D0-B34E-DD35-7A5D-7448C6B55BC4}"/>
              </a:ext>
            </a:extLst>
          </p:cNvPr>
          <p:cNvSpPr/>
          <p:nvPr/>
        </p:nvSpPr>
        <p:spPr>
          <a:xfrm>
            <a:off x="7477179" y="649877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6FFD6D5-8E91-A6DD-04F1-811A82E9A54C}"/>
              </a:ext>
            </a:extLst>
          </p:cNvPr>
          <p:cNvSpPr/>
          <p:nvPr/>
        </p:nvSpPr>
        <p:spPr>
          <a:xfrm>
            <a:off x="7504611" y="649877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Donor</a:t>
            </a:r>
            <a:endParaRPr lang="en-US" sz="1000">
              <a:latin typeface="Figtree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E68BFD8-39E3-B5E8-01AB-2F014229ECC6}"/>
              </a:ext>
            </a:extLst>
          </p:cNvPr>
          <p:cNvSpPr/>
          <p:nvPr/>
        </p:nvSpPr>
        <p:spPr>
          <a:xfrm>
            <a:off x="7278189" y="935083"/>
            <a:ext cx="0" cy="804672"/>
          </a:xfrm>
          <a:prstGeom prst="line">
            <a:avLst/>
          </a:prstGeom>
          <a:noFill/>
          <a:ln w="12700">
            <a:solidFill>
              <a:srgbClr val="7EDC2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339680A-1995-8C18-F593-D035E9E4178B}"/>
              </a:ext>
            </a:extLst>
          </p:cNvPr>
          <p:cNvSpPr/>
          <p:nvPr/>
        </p:nvSpPr>
        <p:spPr>
          <a:xfrm>
            <a:off x="7186749" y="1831195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ABC6217D-8D86-661C-5A7B-F490B90793BF}"/>
              </a:ext>
            </a:extLst>
          </p:cNvPr>
          <p:cNvSpPr/>
          <p:nvPr/>
        </p:nvSpPr>
        <p:spPr>
          <a:xfrm>
            <a:off x="7477179" y="1728869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BC4710E-DDD4-18D1-28BB-3596961C6F03}"/>
              </a:ext>
            </a:extLst>
          </p:cNvPr>
          <p:cNvSpPr/>
          <p:nvPr/>
        </p:nvSpPr>
        <p:spPr>
          <a:xfrm>
            <a:off x="7504611" y="1728869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Foundation</a:t>
            </a:r>
            <a:endParaRPr lang="en-US" sz="1000">
              <a:latin typeface="Figtree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E1FC3807-DAFC-1BBB-17B5-512658DB90DD}"/>
              </a:ext>
            </a:extLst>
          </p:cNvPr>
          <p:cNvSpPr/>
          <p:nvPr/>
        </p:nvSpPr>
        <p:spPr>
          <a:xfrm>
            <a:off x="7278189" y="2014075"/>
            <a:ext cx="0" cy="804672"/>
          </a:xfrm>
          <a:prstGeom prst="line">
            <a:avLst/>
          </a:prstGeom>
          <a:noFill/>
          <a:ln w="12700">
            <a:solidFill>
              <a:srgbClr val="7EDC2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302AC0E-0F7E-B957-B656-E79DF07F92E8}"/>
              </a:ext>
            </a:extLst>
          </p:cNvPr>
          <p:cNvSpPr/>
          <p:nvPr/>
        </p:nvSpPr>
        <p:spPr>
          <a:xfrm>
            <a:off x="7186749" y="2910187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B85877C-4920-B5AA-0F50-1FD080E8C1C6}"/>
              </a:ext>
            </a:extLst>
          </p:cNvPr>
          <p:cNvSpPr/>
          <p:nvPr/>
        </p:nvSpPr>
        <p:spPr>
          <a:xfrm>
            <a:off x="7477179" y="2807861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4D1CA5DC-88CE-565B-7939-952ACB0C2005}"/>
              </a:ext>
            </a:extLst>
          </p:cNvPr>
          <p:cNvSpPr/>
          <p:nvPr/>
        </p:nvSpPr>
        <p:spPr>
          <a:xfrm>
            <a:off x="7504611" y="2807861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Non-Profit</a:t>
            </a:r>
            <a:endParaRPr lang="en-US" sz="1000">
              <a:latin typeface="Figtree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296C57F7-8726-BDAF-B5C2-B36520B8DAF3}"/>
              </a:ext>
            </a:extLst>
          </p:cNvPr>
          <p:cNvSpPr/>
          <p:nvPr/>
        </p:nvSpPr>
        <p:spPr>
          <a:xfrm>
            <a:off x="7278189" y="3093067"/>
            <a:ext cx="0" cy="804672"/>
          </a:xfrm>
          <a:prstGeom prst="line">
            <a:avLst/>
          </a:prstGeom>
          <a:noFill/>
          <a:ln w="12700">
            <a:solidFill>
              <a:srgbClr val="7EDC2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AADF29D7-7D4C-7B3B-39D2-FCC871E060AB}"/>
              </a:ext>
            </a:extLst>
          </p:cNvPr>
          <p:cNvSpPr/>
          <p:nvPr/>
        </p:nvSpPr>
        <p:spPr>
          <a:xfrm>
            <a:off x="7186749" y="3989179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4CAE3AC4-0774-8405-A3E5-CCFCE86B79EB}"/>
              </a:ext>
            </a:extLst>
          </p:cNvPr>
          <p:cNvSpPr/>
          <p:nvPr/>
        </p:nvSpPr>
        <p:spPr>
          <a:xfrm>
            <a:off x="7477179" y="3886853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D137F51-E76A-F458-0E66-35238E227525}"/>
              </a:ext>
            </a:extLst>
          </p:cNvPr>
          <p:cNvSpPr/>
          <p:nvPr/>
        </p:nvSpPr>
        <p:spPr>
          <a:xfrm>
            <a:off x="7504611" y="3886853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Recipient</a:t>
            </a:r>
            <a:endParaRPr lang="en-US" sz="1000">
              <a:latin typeface="Figtree"/>
            </a:endParaRPr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4BD934D2-896C-4C85-7C6E-20578EAFD426}"/>
              </a:ext>
            </a:extLst>
          </p:cNvPr>
          <p:cNvSpPr/>
          <p:nvPr/>
        </p:nvSpPr>
        <p:spPr>
          <a:xfrm>
            <a:off x="687952" y="4391297"/>
            <a:ext cx="7315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100">
                <a:solidFill>
                  <a:schemeClr val="bg1"/>
                </a:solidFill>
                <a:latin typeface="Figtree"/>
                <a:ea typeface="Arial" pitchFamily="34" charset="-122"/>
                <a:cs typeface="Arial"/>
              </a:rPr>
              <a:t>John Long, CEO, Emergency Activation Network</a:t>
            </a:r>
            <a:endParaRPr lang="en-US" sz="1100">
              <a:solidFill>
                <a:schemeClr val="bg1"/>
              </a:solidFill>
              <a:latin typeface="Figtree"/>
              <a:cs typeface="Arial"/>
            </a:endParaRPr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272E62E2-1E22-6218-CC6D-C7144D2AB75E}"/>
              </a:ext>
            </a:extLst>
          </p:cNvPr>
          <p:cNvSpPr/>
          <p:nvPr/>
        </p:nvSpPr>
        <p:spPr>
          <a:xfrm>
            <a:off x="510182" y="914355"/>
            <a:ext cx="7315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Trusted Philanthropy.</a:t>
            </a:r>
            <a:endParaRPr lang="en-US" sz="5000">
              <a:latin typeface="Figtree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294B5C99-1934-A8D5-B3C3-03AA9C3B5AF2}"/>
              </a:ext>
            </a:extLst>
          </p:cNvPr>
          <p:cNvSpPr/>
          <p:nvPr/>
        </p:nvSpPr>
        <p:spPr>
          <a:xfrm>
            <a:off x="510182" y="1753471"/>
            <a:ext cx="7315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Fully </a:t>
            </a:r>
            <a:r>
              <a:rPr lang="en-US" sz="5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Linked.</a:t>
            </a:r>
            <a:endParaRPr lang="en-US" sz="5000">
              <a:latin typeface="Figtree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1900BA0-0E57-35DD-BCD8-E074E843B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52" y="3182619"/>
            <a:ext cx="2958891" cy="100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08E1F0-CB5A-9910-114F-CD0D7B6E9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6" y="0"/>
            <a:ext cx="7710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04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7E5D9B-ECB6-46AA-2699-0E1E5623C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6" y="0"/>
            <a:ext cx="7710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53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image depicts a flowchart or infographic detailing the direct cash transfer initiatives by GiveDirectly and similar organizations, highlighting their impact on providing immediate financial aid to those in need.&#10;&#10;AI-generated content may be incorrect.">
            <a:extLst>
              <a:ext uri="{FF2B5EF4-FFF2-40B4-BE49-F238E27FC236}">
                <a16:creationId xmlns:a16="http://schemas.microsoft.com/office/drawing/2014/main" id="{45246884-760A-695E-B028-0633ABEDE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0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lEyebrow">
            <a:extLst>
              <a:ext uri="{FF2B5EF4-FFF2-40B4-BE49-F238E27FC236}">
                <a16:creationId xmlns:a16="http://schemas.microsoft.com/office/drawing/2014/main" id="{769A701B-1AD9-4F67-A365-0D8FB2A146B1}"/>
              </a:ext>
            </a:extLst>
          </p:cNvPr>
          <p:cNvSpPr txBox="1"/>
          <p:nvPr/>
        </p:nvSpPr>
        <p:spPr>
          <a:xfrm>
            <a:off x="571500" y="914400"/>
            <a:ext cx="5715000" cy="20955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050" b="1">
                <a:solidFill>
                  <a:srgbClr val="7EDC2C"/>
                </a:solidFill>
                <a:latin typeface="Figtree"/>
                <a:ea typeface="Calibri"/>
                <a:cs typeface="Calibri"/>
              </a:rPr>
              <a:t>LIVE POLL  </a:t>
            </a:r>
          </a:p>
        </p:txBody>
      </p:sp>
      <p:sp>
        <p:nvSpPr>
          <p:cNvPr id="3" name="PollQuestion">
            <a:extLst>
              <a:ext uri="{FF2B5EF4-FFF2-40B4-BE49-F238E27FC236}">
                <a16:creationId xmlns:a16="http://schemas.microsoft.com/office/drawing/2014/main" id="{C677D2AD-6880-4EEF-B0D4-CC55DCFADDA8}"/>
              </a:ext>
            </a:extLst>
          </p:cNvPr>
          <p:cNvSpPr txBox="1"/>
          <p:nvPr/>
        </p:nvSpPr>
        <p:spPr>
          <a:xfrm>
            <a:off x="571500" y="1333500"/>
            <a:ext cx="8001000" cy="200025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defTabSz="685800"/>
            <a:r>
              <a:rPr lang="en-US" sz="33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When you think about direct giving, what barriers do foundations or nonprofits face right now?</a:t>
            </a:r>
          </a:p>
        </p:txBody>
      </p:sp>
      <p:sp>
        <p:nvSpPr>
          <p:cNvPr id="4" name="PollRule">
            <a:extLst>
              <a:ext uri="{FF2B5EF4-FFF2-40B4-BE49-F238E27FC236}">
                <a16:creationId xmlns:a16="http://schemas.microsoft.com/office/drawing/2014/main" id="{2E44184B-DAC0-423B-B408-85CB60DBFCA3}"/>
              </a:ext>
            </a:extLst>
          </p:cNvPr>
          <p:cNvSpPr/>
          <p:nvPr/>
        </p:nvSpPr>
        <p:spPr>
          <a:xfrm>
            <a:off x="571500" y="3543300"/>
            <a:ext cx="762000" cy="38100"/>
          </a:xfrm>
          <a:prstGeom prst="rect">
            <a:avLst/>
          </a:prstGeom>
          <a:solidFill>
            <a:srgbClr val="7EDC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PollPrompt">
            <a:extLst>
              <a:ext uri="{FF2B5EF4-FFF2-40B4-BE49-F238E27FC236}">
                <a16:creationId xmlns:a16="http://schemas.microsoft.com/office/drawing/2014/main" id="{43575025-C7D1-40E2-8C1A-74040C105AB8}"/>
              </a:ext>
            </a:extLst>
          </p:cNvPr>
          <p:cNvSpPr txBox="1"/>
          <p:nvPr/>
        </p:nvSpPr>
        <p:spPr>
          <a:xfrm>
            <a:off x="571500" y="3733800"/>
            <a:ext cx="6096000" cy="2667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350">
                <a:solidFill>
                  <a:srgbClr val="C9CBD1"/>
                </a:solidFill>
                <a:latin typeface="Figtree"/>
                <a:ea typeface="Calibri"/>
                <a:cs typeface="Calibri"/>
              </a:rPr>
              <a:t>Respond in the Teams poll on your screen — results shared live.</a:t>
            </a:r>
          </a:p>
        </p:txBody>
      </p:sp>
      <p:pic>
        <p:nvPicPr>
          <p:cNvPr id="6" name="Copied Picture 6">
            <a:extLst>
              <a:ext uri="{FF2B5EF4-FFF2-40B4-BE49-F238E27FC236}">
                <a16:creationId xmlns:a16="http://schemas.microsoft.com/office/drawing/2014/main" id="{20B26A0A-9B14-813C-78CA-55396F5E6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902517"/>
            <a:ext cx="673418" cy="227648"/>
          </a:xfrm>
          <a:prstGeom prst="rect">
            <a:avLst/>
          </a:prstGeom>
        </p:spPr>
      </p:pic>
      <p:pic>
        <p:nvPicPr>
          <p:cNvPr id="7" name="Copied Picture 7">
            <a:extLst>
              <a:ext uri="{FF2B5EF4-FFF2-40B4-BE49-F238E27FC236}">
                <a16:creationId xmlns:a16="http://schemas.microsoft.com/office/drawing/2014/main" id="{46722446-1BA0-8DDA-C40A-808E1E5D9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0" y="4902517"/>
            <a:ext cx="723900" cy="2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54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5885E2-CBDB-769E-0D0A-47338791B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6" y="0"/>
            <a:ext cx="7710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55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E3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21792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VERIFIED FEEDBACK</a:t>
            </a:r>
            <a:endParaRPr lang="en-US" sz="1000">
              <a:latin typeface="Figtree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82296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The person at the end of the chain.</a:t>
            </a:r>
            <a:endParaRPr lang="en-US" sz="2800">
              <a:latin typeface="Figtree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65760" y="1719072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30352" y="2103120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7240" y="1792224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“The money came in about 12 hours, by the next morning. I was able to replace the groceries we lost.”</a:t>
            </a:r>
            <a:endParaRPr lang="en-US" sz="1300">
              <a:latin typeface="Figtree"/>
            </a:endParaRPr>
          </a:p>
        </p:txBody>
      </p:sp>
      <p:sp>
        <p:nvSpPr>
          <p:cNvPr id="8" name="Text 5"/>
          <p:cNvSpPr/>
          <p:nvPr/>
        </p:nvSpPr>
        <p:spPr>
          <a:xfrm>
            <a:off x="777240" y="2377440"/>
            <a:ext cx="7315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— Brian G., Mississippi</a:t>
            </a:r>
            <a:endParaRPr lang="en-US" sz="1100">
              <a:latin typeface="Figtree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65760" y="2798064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530352" y="3182112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77240" y="2871216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“I received my money within 24 hours. We were able to buy groceries that we lost when the power went out.”</a:t>
            </a:r>
            <a:endParaRPr lang="en-US" sz="1300">
              <a:latin typeface="Figtree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77240" y="3456432"/>
            <a:ext cx="7315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— Robbie J., Mississippi</a:t>
            </a:r>
            <a:endParaRPr lang="en-US" sz="1100">
              <a:latin typeface="Figtree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365760" y="3877056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530352" y="4261104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77240" y="3950208"/>
            <a:ext cx="7315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“In the past, we relied on paper checks and cash, which made it difficult to track when funds arrived. EAN changes that.”</a:t>
            </a:r>
            <a:endParaRPr lang="en-US" sz="1300">
              <a:latin typeface="Figtree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777240" y="4535424"/>
            <a:ext cx="7315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— Keith Fulcher, President, CFNM</a:t>
            </a:r>
            <a:endParaRPr lang="en-US" sz="1100">
              <a:latin typeface="Figtree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57702D-6DA1-633C-A95B-694D0675E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4912197"/>
            <a:ext cx="723900" cy="2313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B3BA7E-1C38-EC54-0CA8-8AE5070F8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685" y="4912197"/>
            <a:ext cx="673100" cy="22751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457200" y="961367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E2025"/>
                </a:solidFill>
                <a:latin typeface="Figtree"/>
                <a:ea typeface="Arial" pitchFamily="34" charset="-122"/>
                <a:cs typeface="Arial" pitchFamily="34" charset="-120"/>
              </a:rPr>
              <a:t>EAN is not just for disasters.</a:t>
            </a:r>
            <a:endParaRPr lang="en-US" sz="3000">
              <a:latin typeface="Figtree"/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" y="162763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008000"/>
                </a:solidFill>
                <a:latin typeface="Figtree"/>
                <a:ea typeface="Arial" pitchFamily="34" charset="-122"/>
                <a:cs typeface="Arial" pitchFamily="34" charset="-120"/>
              </a:rPr>
              <a:t>The network that activates in an emergency runs every day.</a:t>
            </a:r>
            <a:endParaRPr lang="en-US" sz="1500">
              <a:solidFill>
                <a:srgbClr val="008000"/>
              </a:solidFill>
              <a:latin typeface="Figtree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65760" y="2194560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30352" y="2514600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7240" y="2267712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Emergency response</a:t>
            </a:r>
            <a:endParaRPr lang="en-US" sz="1300">
              <a:latin typeface="Figtree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7240" y="2573601"/>
            <a:ext cx="3566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Natural disasters, storms, flooding. Funds move in hours.</a:t>
            </a:r>
            <a:endParaRPr lang="en-US" sz="1150">
              <a:latin typeface="Figtree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709160" y="2194560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873752" y="2514600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120640" y="2267712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Economic hardship relief</a:t>
            </a:r>
            <a:endParaRPr lang="en-US" sz="1300">
              <a:latin typeface="Figtree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120640" y="2573601"/>
            <a:ext cx="3566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Job loss, housing instability, utility crises. Verified and dignified.</a:t>
            </a:r>
            <a:endParaRPr lang="en-US" sz="1150">
              <a:latin typeface="Figtree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65760" y="3127248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530352" y="3447288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77240" y="3200400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Domestic violence support</a:t>
            </a:r>
            <a:endParaRPr lang="en-US" sz="1300">
              <a:latin typeface="Figtree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777240" y="3511731"/>
            <a:ext cx="3566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Fast, private, and traceable. Dignity at every step.</a:t>
            </a:r>
            <a:endParaRPr lang="en-US" sz="1150">
              <a:latin typeface="Figtree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4709160" y="3127248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873752" y="3447288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120640" y="3200400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Community health programs</a:t>
            </a:r>
            <a:endParaRPr lang="en-US" sz="1300">
              <a:latin typeface="Figtree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120640" y="3511731"/>
            <a:ext cx="3566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Nutrition, medical, wellness. Every dollar documented.</a:t>
            </a:r>
            <a:endParaRPr lang="en-US" sz="1150">
              <a:latin typeface="Figtree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365760" y="4059936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530352" y="4379976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777240" y="4133088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Homelessness response</a:t>
            </a:r>
            <a:endParaRPr lang="en-US" sz="1300">
              <a:latin typeface="Figtree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777240" y="4455305"/>
            <a:ext cx="3566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Immediate assistance. Full compliance reporting built in.</a:t>
            </a:r>
            <a:endParaRPr lang="en-US" sz="1150">
              <a:latin typeface="Figtree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4709160" y="4059936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4873752" y="4379976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5120640" y="4082796"/>
            <a:ext cx="38679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Direct Assistance Programs</a:t>
            </a:r>
            <a:endParaRPr lang="en-US" sz="1300">
              <a:latin typeface="Figtree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5120640" y="4455305"/>
            <a:ext cx="3657600" cy="329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150">
                <a:solidFill>
                  <a:srgbClr val="9FA0A8"/>
                </a:solidFill>
                <a:latin typeface="Figtree"/>
                <a:ea typeface="Arial" pitchFamily="34" charset="-122"/>
                <a:cs typeface="Arial"/>
              </a:rPr>
              <a:t>Recurring distributions, back to school programs, winter holiday programs, utility assistance, and more.</a:t>
            </a:r>
            <a:endParaRPr lang="en-US" sz="1150">
              <a:latin typeface="Figtree"/>
              <a:ea typeface="Calibri"/>
              <a:cs typeface="Calibri"/>
            </a:endParaRPr>
          </a:p>
        </p:txBody>
      </p:sp>
      <p:sp>
        <p:nvSpPr>
          <p:cNvPr id="30" name="PartLabel">
            <a:extLst>
              <a:ext uri="{FF2B5EF4-FFF2-40B4-BE49-F238E27FC236}">
                <a16:creationId xmlns:a16="http://schemas.microsoft.com/office/drawing/2014/main" id="{AE2E5872-F443-1271-B2A3-51474828A0F9}"/>
              </a:ext>
            </a:extLst>
          </p:cNvPr>
          <p:cNvSpPr>
            <a:spLocks noGrp="1"/>
          </p:cNvSpPr>
          <p:nvPr/>
        </p:nvSpPr>
        <p:spPr>
          <a:xfrm>
            <a:off x="461528" y="465523"/>
            <a:ext cx="7772400" cy="342900"/>
          </a:xfrm>
          <a:prstGeom prst="rect">
            <a:avLst/>
          </a:prstGeom>
          <a:noFill/>
        </p:spPr>
        <p:txBody>
          <a:bodyPr anchor="ctr"/>
          <a:lstStyle/>
          <a:p>
            <a:r>
              <a:rPr lang="en-US" b="1" spc="300">
                <a:solidFill>
                  <a:srgbClr val="008000"/>
                </a:solidFill>
                <a:latin typeface="Figtree"/>
              </a:rPr>
              <a:t>ONE SOLUTION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14B504-2998-8FA8-12D7-E907ECEDD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26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3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594360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79208" y="502920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406640" y="502920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Donor</a:t>
            </a:r>
            <a:endParaRPr lang="en-US" sz="1000">
              <a:latin typeface="Figtree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223760" y="777240"/>
            <a:ext cx="0" cy="804672"/>
          </a:xfrm>
          <a:prstGeom prst="line">
            <a:avLst/>
          </a:prstGeom>
          <a:noFill/>
          <a:ln w="12700">
            <a:solidFill>
              <a:srgbClr val="7EDC2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132320" y="1673352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379208" y="1581912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406640" y="1581912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Foundation</a:t>
            </a:r>
            <a:endParaRPr lang="en-US" sz="1000">
              <a:latin typeface="Figtree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223760" y="1856232"/>
            <a:ext cx="0" cy="804672"/>
          </a:xfrm>
          <a:prstGeom prst="line">
            <a:avLst/>
          </a:prstGeom>
          <a:noFill/>
          <a:ln w="12700">
            <a:solidFill>
              <a:srgbClr val="7EDC2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132320" y="2752344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379208" y="2660904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406640" y="2660904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Non-Profit</a:t>
            </a:r>
            <a:endParaRPr lang="en-US" sz="1000">
              <a:latin typeface="Figtree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223760" y="2935224"/>
            <a:ext cx="0" cy="804672"/>
          </a:xfrm>
          <a:prstGeom prst="line">
            <a:avLst/>
          </a:prstGeom>
          <a:noFill/>
          <a:ln w="12700">
            <a:solidFill>
              <a:srgbClr val="7EDC2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132320" y="3831336"/>
            <a:ext cx="182880" cy="18288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379208" y="3739896"/>
            <a:ext cx="1298448" cy="365760"/>
          </a:xfrm>
          <a:prstGeom prst="roundRect">
            <a:avLst>
              <a:gd name="adj" fmla="val 10000"/>
            </a:avLst>
          </a:prstGeom>
          <a:solidFill>
            <a:srgbClr val="1A1D24"/>
          </a:solidFill>
          <a:ln w="12700">
            <a:solidFill>
              <a:srgbClr val="7EDC2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406640" y="3739896"/>
            <a:ext cx="1261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Recipient</a:t>
            </a:r>
            <a:endParaRPr lang="en-US" sz="1000">
              <a:latin typeface="Figtree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75488" y="859536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300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EAN LIVE</a:t>
            </a:r>
            <a:endParaRPr lang="en-US">
              <a:latin typeface="Figtree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57200" y="1115568"/>
            <a:ext cx="74980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Live demo.</a:t>
            </a:r>
            <a:endParaRPr lang="en-US" sz="5600">
              <a:latin typeface="Figtree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57200" y="2286000"/>
            <a:ext cx="7315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We're going to run the full giving chain in real time.</a:t>
            </a:r>
            <a:endParaRPr lang="en-US" sz="1800">
              <a:latin typeface="Figtree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457200" y="2816352"/>
            <a:ext cx="7315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7EDC2C"/>
                </a:solidFill>
                <a:latin typeface="Figtree"/>
                <a:ea typeface="Arial" pitchFamily="34" charset="-122"/>
                <a:cs typeface="Arial" pitchFamily="34" charset="-120"/>
              </a:rPr>
              <a:t>Donor  →  Foundation  →  Non-Profit  →  Recipient</a:t>
            </a:r>
            <a:endParaRPr lang="en-US" sz="1600">
              <a:latin typeface="Figtree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457200" y="33375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Watch the timestamps. Watch the Tracking Report build.</a:t>
            </a:r>
            <a:endParaRPr lang="en-US" sz="1400">
              <a:latin typeface="Figtre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sual diagram outlining the steps for signing up to receive funds through EAN, including account creation, identity verification, and payment method selection.&#10;&#10;AI-generated content may be incorrect.">
            <a:extLst>
              <a:ext uri="{FF2B5EF4-FFF2-40B4-BE49-F238E27FC236}">
                <a16:creationId xmlns:a16="http://schemas.microsoft.com/office/drawing/2014/main" id="{18BC22F1-71C1-CAB1-7E2E-7562D4FCB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40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841248"/>
            <a:ext cx="82296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0" b="1">
                <a:solidFill>
                  <a:srgbClr val="1E2025"/>
                </a:solidFill>
                <a:latin typeface="Figtree"/>
                <a:ea typeface="Arial" pitchFamily="34" charset="-122"/>
                <a:cs typeface="Arial" pitchFamily="34" charset="-120"/>
              </a:rPr>
              <a:t>That just happened.</a:t>
            </a:r>
            <a:endParaRPr lang="en-US" sz="6200">
              <a:latin typeface="Figtree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304288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>
                <a:solidFill>
                  <a:srgbClr val="008000"/>
                </a:solidFill>
                <a:latin typeface="Figtree"/>
                <a:ea typeface="Arial" pitchFamily="34" charset="-122"/>
                <a:cs typeface="Arial" pitchFamily="34" charset="-120"/>
              </a:rPr>
              <a:t>Donor  →  Foundation  →  Non-Profit  →  Recipient</a:t>
            </a:r>
            <a:endParaRPr lang="en-US" sz="2000">
              <a:solidFill>
                <a:srgbClr val="008000"/>
              </a:solidFill>
              <a:latin typeface="Figtree"/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" y="292608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>
                <a:solidFill>
                  <a:srgbClr val="9FA0A8"/>
                </a:solidFill>
                <a:latin typeface="Figtree"/>
                <a:ea typeface="Arial" pitchFamily="34" charset="-122"/>
                <a:cs typeface="Arial" pitchFamily="34" charset="-120"/>
              </a:rPr>
              <a:t>From intent to impact. In real time. In this room.</a:t>
            </a:r>
            <a:endParaRPr lang="en-US" sz="1600">
              <a:latin typeface="Figtree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57200" y="3611880"/>
            <a:ext cx="2011680" cy="384048"/>
          </a:xfrm>
          <a:prstGeom prst="roundRect">
            <a:avLst>
              <a:gd name="adj" fmla="val 16667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66928" y="3739896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7240" y="3621024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Timestamped</a:t>
            </a:r>
            <a:endParaRPr lang="en-US" sz="1100">
              <a:latin typeface="Figtree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633472" y="3611880"/>
            <a:ext cx="2011680" cy="384048"/>
          </a:xfrm>
          <a:prstGeom prst="roundRect">
            <a:avLst>
              <a:gd name="adj" fmla="val 16667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743200" y="3739896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953512" y="3621024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Fast delivery</a:t>
            </a:r>
            <a:endParaRPr lang="en-US" sz="1100">
              <a:latin typeface="Figtree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809744" y="3611880"/>
            <a:ext cx="2011680" cy="384048"/>
          </a:xfrm>
          <a:prstGeom prst="roundRect">
            <a:avLst>
              <a:gd name="adj" fmla="val 16667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919472" y="3739896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129784" y="3621024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Audit trail complete</a:t>
            </a:r>
            <a:endParaRPr lang="en-US" sz="1100">
              <a:latin typeface="Figtree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986016" y="3611880"/>
            <a:ext cx="2011680" cy="384048"/>
          </a:xfrm>
          <a:prstGeom prst="roundRect">
            <a:avLst>
              <a:gd name="adj" fmla="val 16667"/>
            </a:avLst>
          </a:prstGeom>
          <a:solidFill>
            <a:srgbClr val="22242B"/>
          </a:solidFill>
          <a:ln w="12700">
            <a:solidFill>
              <a:srgbClr val="333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095744" y="3739896"/>
            <a:ext cx="146304" cy="146304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306056" y="3621024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FFFFFF"/>
                </a:solidFill>
                <a:latin typeface="Figtree"/>
                <a:cs typeface="Arial" pitchFamily="34" charset="-120"/>
              </a:rPr>
              <a:t>Impact in real time</a:t>
            </a:r>
            <a:endParaRPr lang="en-US" sz="1100">
              <a:latin typeface="Figtree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44E0714-D7CC-6751-63DD-D07AF1486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44" y="4780841"/>
            <a:ext cx="723900" cy="231303"/>
          </a:xfrm>
          <a:prstGeom prst="rect">
            <a:avLst/>
          </a:prstGeom>
        </p:spPr>
      </p:pic>
      <p:sp>
        <p:nvSpPr>
          <p:cNvPr id="20" name="LogoDivider">
            <a:extLst>
              <a:ext uri="{FF2B5EF4-FFF2-40B4-BE49-F238E27FC236}">
                <a16:creationId xmlns:a16="http://schemas.microsoft.com/office/drawing/2014/main" id="{216712F2-F6C2-4BF6-96B6-776046272ECA}"/>
              </a:ext>
            </a:extLst>
          </p:cNvPr>
          <p:cNvSpPr txBox="1"/>
          <p:nvPr/>
        </p:nvSpPr>
        <p:spPr>
          <a:xfrm>
            <a:off x="4489450" y="4916251"/>
            <a:ext cx="215900" cy="2032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endParaRPr lang="en-US" b="1">
              <a:solidFill>
                <a:srgbClr val="7EDC2C"/>
              </a:solidFill>
              <a:latin typeface="Figtree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591DFD4-13CC-A31A-0FD6-76638ECEF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556" y="4782732"/>
            <a:ext cx="673100" cy="22751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153E5-7109-092A-99D3-E8F03E77A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lEyebrow">
            <a:extLst>
              <a:ext uri="{FF2B5EF4-FFF2-40B4-BE49-F238E27FC236}">
                <a16:creationId xmlns:a16="http://schemas.microsoft.com/office/drawing/2014/main" id="{65928EEF-8215-6FCD-BEF5-3BB9544EA21F}"/>
              </a:ext>
            </a:extLst>
          </p:cNvPr>
          <p:cNvSpPr txBox="1"/>
          <p:nvPr/>
        </p:nvSpPr>
        <p:spPr>
          <a:xfrm>
            <a:off x="571500" y="914400"/>
            <a:ext cx="5715000" cy="20955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050" b="1">
                <a:solidFill>
                  <a:srgbClr val="7EDC2C"/>
                </a:solidFill>
                <a:latin typeface="Figtree"/>
                <a:ea typeface="Calibri"/>
                <a:cs typeface="Calibri"/>
              </a:rPr>
              <a:t>LIVE POLL</a:t>
            </a:r>
          </a:p>
        </p:txBody>
      </p:sp>
      <p:sp>
        <p:nvSpPr>
          <p:cNvPr id="3" name="PollQuestion">
            <a:extLst>
              <a:ext uri="{FF2B5EF4-FFF2-40B4-BE49-F238E27FC236}">
                <a16:creationId xmlns:a16="http://schemas.microsoft.com/office/drawing/2014/main" id="{445A76BD-816E-AEC4-7755-61B41AB50DE2}"/>
              </a:ext>
            </a:extLst>
          </p:cNvPr>
          <p:cNvSpPr txBox="1"/>
          <p:nvPr/>
        </p:nvSpPr>
        <p:spPr>
          <a:xfrm>
            <a:off x="571500" y="1333500"/>
            <a:ext cx="8001000" cy="200025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defTabSz="685800"/>
            <a:r>
              <a:rPr lang="en-US" sz="33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What should philanthropy look like in 5 to 10 years?</a:t>
            </a:r>
          </a:p>
        </p:txBody>
      </p:sp>
      <p:sp>
        <p:nvSpPr>
          <p:cNvPr id="4" name="PollRule">
            <a:extLst>
              <a:ext uri="{FF2B5EF4-FFF2-40B4-BE49-F238E27FC236}">
                <a16:creationId xmlns:a16="http://schemas.microsoft.com/office/drawing/2014/main" id="{4238BE5B-20EE-1429-28AB-021859B50CB2}"/>
              </a:ext>
            </a:extLst>
          </p:cNvPr>
          <p:cNvSpPr/>
          <p:nvPr/>
        </p:nvSpPr>
        <p:spPr>
          <a:xfrm>
            <a:off x="571500" y="3543300"/>
            <a:ext cx="762000" cy="38100"/>
          </a:xfrm>
          <a:prstGeom prst="rect">
            <a:avLst/>
          </a:prstGeom>
          <a:solidFill>
            <a:srgbClr val="7EDC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PollPrompt">
            <a:extLst>
              <a:ext uri="{FF2B5EF4-FFF2-40B4-BE49-F238E27FC236}">
                <a16:creationId xmlns:a16="http://schemas.microsoft.com/office/drawing/2014/main" id="{E3E5324C-B55E-596E-1A81-849528E7A15D}"/>
              </a:ext>
            </a:extLst>
          </p:cNvPr>
          <p:cNvSpPr txBox="1"/>
          <p:nvPr/>
        </p:nvSpPr>
        <p:spPr>
          <a:xfrm>
            <a:off x="571500" y="3733800"/>
            <a:ext cx="6096000" cy="2667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350">
                <a:solidFill>
                  <a:srgbClr val="C9CBD1"/>
                </a:solidFill>
                <a:latin typeface="Figtree"/>
                <a:ea typeface="Calibri"/>
                <a:cs typeface="Calibri"/>
              </a:rPr>
              <a:t>Respond in the Teams poll on your screen — results shared live.</a:t>
            </a:r>
          </a:p>
        </p:txBody>
      </p:sp>
      <p:pic>
        <p:nvPicPr>
          <p:cNvPr id="6" name="Copied Picture 6">
            <a:extLst>
              <a:ext uri="{FF2B5EF4-FFF2-40B4-BE49-F238E27FC236}">
                <a16:creationId xmlns:a16="http://schemas.microsoft.com/office/drawing/2014/main" id="{8671AAA4-DCA6-CB36-593C-2561E701C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902517"/>
            <a:ext cx="673418" cy="227648"/>
          </a:xfrm>
          <a:prstGeom prst="rect">
            <a:avLst/>
          </a:prstGeom>
        </p:spPr>
      </p:pic>
      <p:pic>
        <p:nvPicPr>
          <p:cNvPr id="7" name="Copied Picture 7">
            <a:extLst>
              <a:ext uri="{FF2B5EF4-FFF2-40B4-BE49-F238E27FC236}">
                <a16:creationId xmlns:a16="http://schemas.microsoft.com/office/drawing/2014/main" id="{3F7B808F-F418-7E25-A7D9-475372F0B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0" y="4902517"/>
            <a:ext cx="723900" cy="2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88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FDC605-8A6A-8B11-668E-3F4CC9AD6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62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20040" y="32918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78"/>
            <a:r>
              <a:rPr lang="en-US" b="1" kern="0" spc="300">
                <a:solidFill>
                  <a:prstClr val="black">
                    <a:lumMod val="95000"/>
                    <a:lumOff val="5000"/>
                  </a:prstClr>
                </a:solidFill>
                <a:latin typeface="Figtree"/>
                <a:ea typeface="Arial" pitchFamily="34" charset="-122"/>
                <a:cs typeface="Arial" pitchFamily="34" charset="-120"/>
              </a:rPr>
              <a:t>JOIN THE NETWORK</a:t>
            </a:r>
            <a:endParaRPr lang="en-US">
              <a:solidFill>
                <a:prstClr val="black">
                  <a:lumMod val="95000"/>
                  <a:lumOff val="5000"/>
                </a:prstClr>
              </a:solidFill>
              <a:latin typeface="Figtree"/>
            </a:endParaRPr>
          </a:p>
        </p:txBody>
      </p:sp>
      <p:sp>
        <p:nvSpPr>
          <p:cNvPr id="4" name="Text 1"/>
          <p:cNvSpPr/>
          <p:nvPr/>
        </p:nvSpPr>
        <p:spPr>
          <a:xfrm>
            <a:off x="320040" y="672084"/>
            <a:ext cx="82296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78"/>
            <a:r>
              <a:rPr lang="en-US" sz="3000" b="1">
                <a:solidFill>
                  <a:srgbClr val="31333F"/>
                </a:solidFill>
                <a:latin typeface="Figtree"/>
                <a:ea typeface="Arial" pitchFamily="34" charset="-122"/>
                <a:cs typeface="Arial" pitchFamily="34" charset="-120"/>
              </a:rPr>
              <a:t>Ready to get linked? </a:t>
            </a:r>
            <a:r>
              <a:rPr lang="en-US" sz="3000" b="1">
                <a:solidFill>
                  <a:srgbClr val="008000"/>
                </a:solidFill>
                <a:latin typeface="Figtree"/>
                <a:ea typeface="Arial" pitchFamily="34" charset="-122"/>
                <a:cs typeface="Arial" pitchFamily="34" charset="-120"/>
              </a:rPr>
              <a:t>Connect with us!</a:t>
            </a:r>
            <a:endParaRPr lang="en-US" sz="3000">
              <a:solidFill>
                <a:srgbClr val="008000"/>
              </a:solidFill>
              <a:latin typeface="Figtree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09154" y="1525089"/>
            <a:ext cx="8503920" cy="960120"/>
          </a:xfrm>
          <a:prstGeom prst="roundRect">
            <a:avLst>
              <a:gd name="adj" fmla="val 9524"/>
            </a:avLst>
          </a:prstGeom>
          <a:solidFill>
            <a:srgbClr val="31333F"/>
          </a:solidFill>
          <a:ln/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914378"/>
            <a:endParaRPr lang="en-US">
              <a:solidFill>
                <a:prstClr val="black"/>
              </a:solidFill>
              <a:latin typeface="Figtree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57200" y="1778508"/>
            <a:ext cx="457200" cy="45720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pPr defTabSz="914378"/>
            <a:endParaRPr lang="en-US">
              <a:solidFill>
                <a:prstClr val="black"/>
              </a:solidFill>
              <a:latin typeface="Figtree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457200" y="1776081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78"/>
            <a:r>
              <a:rPr lang="en-US" sz="1400" b="1">
                <a:solidFill>
                  <a:srgbClr val="31333F"/>
                </a:solidFill>
                <a:latin typeface="Figtree"/>
                <a:ea typeface="Arial" pitchFamily="34" charset="-122"/>
                <a:cs typeface="Arial" pitchFamily="34" charset="-120"/>
              </a:rPr>
              <a:t>01</a:t>
            </a:r>
            <a:endParaRPr lang="en-US" sz="1400">
              <a:solidFill>
                <a:prstClr val="black"/>
              </a:solidFill>
              <a:latin typeface="Figtree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78992" y="1774371"/>
            <a:ext cx="758952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defTabSz="914378"/>
            <a:r>
              <a:rPr lang="en-US" sz="1400" b="1">
                <a:solidFill>
                  <a:srgbClr val="FFFFFF"/>
                </a:solidFill>
                <a:latin typeface="Figtree"/>
                <a:cs typeface="Arial"/>
              </a:rPr>
              <a:t>Connect with me:   </a:t>
            </a:r>
            <a:r>
              <a:rPr lang="en-US" sz="1400" b="1">
                <a:solidFill>
                  <a:srgbClr val="7EDC2C"/>
                </a:solidFill>
                <a:latin typeface="Figtree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john@akoyago.com</a:t>
            </a:r>
            <a:r>
              <a:rPr lang="en-US" sz="1400" b="1">
                <a:solidFill>
                  <a:srgbClr val="7EDC2C"/>
                </a:solidFill>
                <a:latin typeface="Figtree"/>
                <a:cs typeface="Arial"/>
              </a:rPr>
              <a:t>     </a:t>
            </a:r>
            <a:r>
              <a:rPr lang="en-US" sz="1400" b="1">
                <a:solidFill>
                  <a:srgbClr val="FFFFFF"/>
                </a:solidFill>
                <a:latin typeface="Figtree"/>
                <a:cs typeface="Arial"/>
              </a:rPr>
              <a:t>612-750-4798 cell</a:t>
            </a:r>
          </a:p>
        </p:txBody>
      </p:sp>
      <p:sp>
        <p:nvSpPr>
          <p:cNvPr id="9" name="Text 6"/>
          <p:cNvSpPr/>
          <p:nvPr/>
        </p:nvSpPr>
        <p:spPr>
          <a:xfrm>
            <a:off x="1078992" y="1947672"/>
            <a:ext cx="7589520" cy="40233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defTabSz="914378"/>
            <a:endParaRPr lang="en-US" sz="1200">
              <a:solidFill>
                <a:srgbClr val="AAAAAA"/>
              </a:solidFill>
              <a:latin typeface="Figtree"/>
              <a:cs typeface="Arial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09154" y="2803580"/>
            <a:ext cx="8503920" cy="1521630"/>
          </a:xfrm>
          <a:prstGeom prst="roundRect">
            <a:avLst>
              <a:gd name="adj" fmla="val 9524"/>
            </a:avLst>
          </a:prstGeom>
          <a:solidFill>
            <a:srgbClr val="31333F"/>
          </a:solidFill>
          <a:ln/>
          <a:effectLst>
            <a:outerShdw blurRad="1016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914378"/>
            <a:endParaRPr lang="en-US">
              <a:solidFill>
                <a:prstClr val="black"/>
              </a:solidFill>
              <a:latin typeface="Figtree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57200" y="2976607"/>
            <a:ext cx="457200" cy="457200"/>
          </a:xfrm>
          <a:prstGeom prst="ellipse">
            <a:avLst/>
          </a:prstGeom>
          <a:solidFill>
            <a:srgbClr val="7EDC2C"/>
          </a:solidFill>
          <a:ln w="12700">
            <a:solidFill>
              <a:srgbClr val="7EDC2C"/>
            </a:solidFill>
            <a:prstDash val="solid"/>
          </a:ln>
        </p:spPr>
        <p:txBody>
          <a:bodyPr/>
          <a:lstStyle/>
          <a:p>
            <a:pPr defTabSz="914378"/>
            <a:endParaRPr lang="en-US">
              <a:solidFill>
                <a:prstClr val="black"/>
              </a:solidFill>
              <a:latin typeface="Figtree" panose="020F0502020204030204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75487" y="2976607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78"/>
            <a:r>
              <a:rPr lang="en-US" sz="1400" b="1">
                <a:solidFill>
                  <a:srgbClr val="31333F"/>
                </a:solidFill>
                <a:latin typeface="Figtree"/>
                <a:ea typeface="Arial" pitchFamily="34" charset="-122"/>
                <a:cs typeface="Arial" pitchFamily="34" charset="-120"/>
              </a:rPr>
              <a:t>02</a:t>
            </a:r>
            <a:endParaRPr lang="en-US" sz="1400">
              <a:solidFill>
                <a:prstClr val="black"/>
              </a:solidFill>
              <a:latin typeface="Figtree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097279" y="2919727"/>
            <a:ext cx="7589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78"/>
            <a:r>
              <a:rPr lang="en-US" sz="1400" b="1">
                <a:solidFill>
                  <a:srgbClr val="FFFFFF"/>
                </a:solidFill>
                <a:latin typeface="Figtree"/>
                <a:ea typeface="Arial" pitchFamily="34" charset="-122"/>
                <a:cs typeface="Arial" pitchFamily="34" charset="-120"/>
              </a:rPr>
              <a:t>Join the network</a:t>
            </a:r>
            <a:endParaRPr lang="en-US" sz="1400">
              <a:solidFill>
                <a:prstClr val="black"/>
              </a:solidFill>
              <a:latin typeface="Figtree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097279" y="3375306"/>
            <a:ext cx="592645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78"/>
            <a:r>
              <a:rPr lang="en-US" sz="1200">
                <a:solidFill>
                  <a:srgbClr val="AAAAAA"/>
                </a:solidFill>
                <a:latin typeface="Figtree"/>
                <a:cs typeface="Arial" pitchFamily="34" charset="-120"/>
              </a:rPr>
              <a:t>Sign up, follow us on socials, and register for the webinar by scanning the QR Code.</a:t>
            </a:r>
            <a:endParaRPr lang="en-US" sz="1200">
              <a:solidFill>
                <a:prstClr val="black"/>
              </a:solidFill>
              <a:latin typeface="Figtree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345BCD9-D84D-AA8C-FE50-FACEA96AE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3851" y="2734491"/>
            <a:ext cx="1622949" cy="16229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4357D4-E8E6-6F3F-845D-744A85C13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C786EA12-4676-23DC-E964-E9F595D6C277}"/>
              </a:ext>
            </a:extLst>
          </p:cNvPr>
          <p:cNvSpPr/>
          <p:nvPr/>
        </p:nvSpPr>
        <p:spPr>
          <a:xfrm>
            <a:off x="609600" y="157796"/>
            <a:ext cx="822960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400" b="1">
                <a:solidFill>
                  <a:srgbClr val="FFFFFF"/>
                </a:solidFill>
                <a:latin typeface="Figtree"/>
                <a:ea typeface="Arial" pitchFamily="34" charset="-122"/>
                <a:cs typeface="Arial"/>
              </a:rPr>
              <a:t>The Great Wealth Transfer</a:t>
            </a:r>
            <a:endParaRPr lang="en-US" sz="3400">
              <a:latin typeface="Figtree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3E4A2-227E-032B-5D52-33DD36138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902200"/>
            <a:ext cx="673100" cy="2275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938187-3C09-F900-6C3B-A31A16F0A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300" y="4902200"/>
            <a:ext cx="723900" cy="23126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7934126-6F14-40D1-B93A-02EBE34D20CF}"/>
              </a:ext>
            </a:extLst>
          </p:cNvPr>
          <p:cNvSpPr/>
          <p:nvPr/>
        </p:nvSpPr>
        <p:spPr>
          <a:xfrm>
            <a:off x="609600" y="1270000"/>
            <a:ext cx="1905000" cy="1574800"/>
          </a:xfrm>
          <a:prstGeom prst="roundRect">
            <a:avLst/>
          </a:prstGeom>
          <a:solidFill>
            <a:srgbClr val="383D4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EBC1DF-6D97-47DC-8591-46D1D2FFDCCB}"/>
              </a:ext>
            </a:extLst>
          </p:cNvPr>
          <p:cNvSpPr txBox="1"/>
          <p:nvPr/>
        </p:nvSpPr>
        <p:spPr>
          <a:xfrm>
            <a:off x="609600" y="1447800"/>
            <a:ext cx="1905000" cy="609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3200" b="1">
                <a:solidFill>
                  <a:srgbClr val="8DC63F"/>
                </a:solidFill>
                <a:latin typeface="Figtree"/>
              </a:rPr>
              <a:t>$124T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852E2-BA72-4922-A16A-8B823B5663AA}"/>
              </a:ext>
            </a:extLst>
          </p:cNvPr>
          <p:cNvSpPr txBox="1"/>
          <p:nvPr/>
        </p:nvSpPr>
        <p:spPr>
          <a:xfrm>
            <a:off x="736600" y="2057400"/>
            <a:ext cx="1778000" cy="71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>
                <a:solidFill>
                  <a:srgbClr val="FFFFFF"/>
                </a:solidFill>
                <a:latin typeface="Figtree"/>
              </a:rPr>
              <a:t>Generational wealth transfer projected by 2048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7EEF56B-9ED1-4484-AE0F-AD286EAE0633}"/>
              </a:ext>
            </a:extLst>
          </p:cNvPr>
          <p:cNvSpPr/>
          <p:nvPr/>
        </p:nvSpPr>
        <p:spPr>
          <a:xfrm>
            <a:off x="2717800" y="1270000"/>
            <a:ext cx="1905000" cy="1574800"/>
          </a:xfrm>
          <a:prstGeom prst="roundRect">
            <a:avLst/>
          </a:prstGeom>
          <a:solidFill>
            <a:srgbClr val="383D4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BC5FD-8790-492F-93F8-AF277D56B964}"/>
              </a:ext>
            </a:extLst>
          </p:cNvPr>
          <p:cNvSpPr txBox="1"/>
          <p:nvPr/>
        </p:nvSpPr>
        <p:spPr>
          <a:xfrm>
            <a:off x="2717800" y="1447800"/>
            <a:ext cx="1905000" cy="609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3200" b="1">
                <a:solidFill>
                  <a:srgbClr val="FFC72C"/>
                </a:solidFill>
                <a:latin typeface="Figtree"/>
              </a:rPr>
              <a:t>$18T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E00ED8-9CDA-4118-8E91-799CC2EAA897}"/>
              </a:ext>
            </a:extLst>
          </p:cNvPr>
          <p:cNvSpPr txBox="1"/>
          <p:nvPr/>
        </p:nvSpPr>
        <p:spPr>
          <a:xfrm>
            <a:off x="2844800" y="2057400"/>
            <a:ext cx="1651000" cy="71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>
                <a:solidFill>
                  <a:srgbClr val="FFFFFF"/>
                </a:solidFill>
                <a:latin typeface="Figtree"/>
              </a:rPr>
              <a:t>Expected to flow to charity over the next ~24 years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95A2C12-78D8-449A-B821-D846AC920BF5}"/>
              </a:ext>
            </a:extLst>
          </p:cNvPr>
          <p:cNvSpPr/>
          <p:nvPr/>
        </p:nvSpPr>
        <p:spPr>
          <a:xfrm>
            <a:off x="4826000" y="1270000"/>
            <a:ext cx="1905000" cy="1574800"/>
          </a:xfrm>
          <a:prstGeom prst="roundRect">
            <a:avLst/>
          </a:prstGeom>
          <a:solidFill>
            <a:srgbClr val="383D4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C94FAA-48AD-4463-9AEA-6536A325CBCD}"/>
              </a:ext>
            </a:extLst>
          </p:cNvPr>
          <p:cNvSpPr txBox="1"/>
          <p:nvPr/>
        </p:nvSpPr>
        <p:spPr>
          <a:xfrm>
            <a:off x="4826000" y="1447800"/>
            <a:ext cx="1905000" cy="609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3200" b="1">
                <a:solidFill>
                  <a:srgbClr val="8DC63F"/>
                </a:solidFill>
                <a:latin typeface="Figtree"/>
              </a:rPr>
              <a:t>$40T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C6F446-BF52-4A91-B7DE-0323CB2CAFEB}"/>
              </a:ext>
            </a:extLst>
          </p:cNvPr>
          <p:cNvSpPr txBox="1"/>
          <p:nvPr/>
        </p:nvSpPr>
        <p:spPr>
          <a:xfrm>
            <a:off x="4953000" y="2057400"/>
            <a:ext cx="1651000" cy="71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>
                <a:solidFill>
                  <a:srgbClr val="FFFFFF"/>
                </a:solidFill>
                <a:latin typeface="Figtree"/>
              </a:rPr>
              <a:t>In “horizontal” transfers to surviving spouses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E47794-85D7-42E1-8EF0-139D6FF0068C}"/>
              </a:ext>
            </a:extLst>
          </p:cNvPr>
          <p:cNvSpPr/>
          <p:nvPr/>
        </p:nvSpPr>
        <p:spPr>
          <a:xfrm>
            <a:off x="6934200" y="1270000"/>
            <a:ext cx="1905000" cy="1574800"/>
          </a:xfrm>
          <a:prstGeom prst="roundRect">
            <a:avLst/>
          </a:prstGeom>
          <a:solidFill>
            <a:srgbClr val="383D4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B83C62-F0BD-437E-A0C4-CA24A96D2F91}"/>
              </a:ext>
            </a:extLst>
          </p:cNvPr>
          <p:cNvSpPr txBox="1"/>
          <p:nvPr/>
        </p:nvSpPr>
        <p:spPr>
          <a:xfrm>
            <a:off x="6934200" y="1447800"/>
            <a:ext cx="1905000" cy="609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3200" b="1">
                <a:solidFill>
                  <a:srgbClr val="FFC72C"/>
                </a:solidFill>
                <a:latin typeface="Figtree"/>
              </a:rPr>
              <a:t>$617B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4BFF2-4FC5-4AAE-8A6E-72B6499615D5}"/>
              </a:ext>
            </a:extLst>
          </p:cNvPr>
          <p:cNvSpPr txBox="1"/>
          <p:nvPr/>
        </p:nvSpPr>
        <p:spPr>
          <a:xfrm>
            <a:off x="7061200" y="2057400"/>
            <a:ext cx="1651000" cy="711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>
                <a:solidFill>
                  <a:srgbClr val="FFFFFF"/>
                </a:solidFill>
                <a:latin typeface="Figtree"/>
              </a:rPr>
              <a:t>Record U.S. giving in 2025; bequests up 17%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ABF487-8EF2-46B4-800D-266591231B2E}"/>
              </a:ext>
            </a:extLst>
          </p:cNvPr>
          <p:cNvSpPr txBox="1"/>
          <p:nvPr/>
        </p:nvSpPr>
        <p:spPr>
          <a:xfrm>
            <a:off x="609600" y="3022600"/>
            <a:ext cx="82296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700" b="1">
                <a:solidFill>
                  <a:srgbClr val="8DC63F"/>
                </a:solidFill>
                <a:latin typeface="Figtree"/>
              </a:rPr>
              <a:t>What it means — from gift to impact</a:t>
            </a:r>
          </a:p>
        </p:txBody>
      </p:sp>
      <p:sp>
        <p:nvSpPr>
          <p:cNvPr id="18" name="TakeawayBody">
            <a:extLst>
              <a:ext uri="{FF2B5EF4-FFF2-40B4-BE49-F238E27FC236}">
                <a16:creationId xmlns:a16="http://schemas.microsoft.com/office/drawing/2014/main" id="{77B8F6FD-9621-46CF-AD9D-446682BB7793}"/>
              </a:ext>
            </a:extLst>
          </p:cNvPr>
          <p:cNvSpPr txBox="1"/>
          <p:nvPr/>
        </p:nvSpPr>
        <p:spPr>
          <a:xfrm>
            <a:off x="609600" y="3378200"/>
            <a:ext cx="8229600" cy="990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228600" indent="-228600">
              <a:spcAft>
                <a:spcPts val="600"/>
              </a:spcAft>
              <a:buFont typeface="Arial"/>
              <a:buChar char="•"/>
            </a:pPr>
            <a:r>
              <a:rPr lang="en-US" sz="1400">
                <a:solidFill>
                  <a:srgbClr val="FFFFFF"/>
                </a:solidFill>
                <a:latin typeface="Figtree"/>
              </a:rPr>
              <a:t>The largest philanthropic opportunity in history is already underway — bequests are surging, and donors increasingly expect to see the impact of what they give.</a:t>
            </a:r>
          </a:p>
          <a:p>
            <a:pPr marL="228600" indent="-228600">
              <a:spcAft>
                <a:spcPts val="600"/>
              </a:spcAft>
              <a:buFont typeface="Arial"/>
              <a:buChar char="•"/>
            </a:pPr>
            <a:r>
              <a:rPr lang="en-US" sz="1400">
                <a:solidFill>
                  <a:srgbClr val="FFFFFF"/>
                </a:solidFill>
                <a:latin typeface="Figtree"/>
              </a:rPr>
              <a:t>Capturing it takes more than the gift: it takes a giving chain that moves every dollar directly, transparently, and fast — all the way to the people it's meant for.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F1BD9E-08D1-4B76-B497-00E3E08CAD22}"/>
              </a:ext>
            </a:extLst>
          </p:cNvPr>
          <p:cNvSpPr txBox="1"/>
          <p:nvPr/>
        </p:nvSpPr>
        <p:spPr>
          <a:xfrm>
            <a:off x="609600" y="4521200"/>
            <a:ext cx="71120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400" i="1">
                <a:solidFill>
                  <a:srgbClr val="B8BCC4"/>
                </a:solidFill>
                <a:latin typeface="Figtree"/>
              </a:rPr>
              <a:t>Sources: Cerulli Associates (June 2025); Giving USA 2026; Chronicle of Philanthropy</a:t>
            </a:r>
          </a:p>
        </p:txBody>
      </p:sp>
    </p:spTree>
    <p:extLst>
      <p:ext uri="{BB962C8B-B14F-4D97-AF65-F5344CB8AC3E}">
        <p14:creationId xmlns:p14="http://schemas.microsoft.com/office/powerpoint/2010/main" val="3259288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F2F912-1649-940E-C080-73356A0E4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07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08610"/>
            <a:ext cx="54864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75" b="1" kern="0" spc="150">
                <a:solidFill>
                  <a:srgbClr val="008000"/>
                </a:solidFill>
                <a:latin typeface="Figtree"/>
                <a:ea typeface="Calibri" pitchFamily="34" charset="-122"/>
                <a:cs typeface="Calibri" pitchFamily="34" charset="-120"/>
              </a:rPr>
              <a:t>SURVEY INSIGHTS FROM EMPOWERED 2026</a:t>
            </a:r>
            <a:endParaRPr lang="en-US" sz="975">
              <a:latin typeface="Figtree"/>
            </a:endParaRPr>
          </a:p>
        </p:txBody>
      </p:sp>
      <p:sp>
        <p:nvSpPr>
          <p:cNvPr id="3" name="Text 1"/>
          <p:cNvSpPr/>
          <p:nvPr/>
        </p:nvSpPr>
        <p:spPr>
          <a:xfrm>
            <a:off x="411480" y="534924"/>
            <a:ext cx="75438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5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5 Trends Shaping What Comes Next</a:t>
            </a:r>
            <a:endParaRPr lang="en-US" sz="2250">
              <a:latin typeface="Figtree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93896" y="1143000"/>
            <a:ext cx="493776" cy="493776"/>
          </a:xfrm>
          <a:prstGeom prst="ellipse">
            <a:avLst/>
          </a:prstGeom>
          <a:solidFill>
            <a:srgbClr val="008000"/>
          </a:solidFill>
          <a:ln/>
        </p:spPr>
        <p:txBody>
          <a:bodyPr wrap="none" anchor="ctr" anchorCtr="0">
            <a:noAutofit/>
          </a:bodyPr>
          <a:lstStyle/>
          <a:p>
            <a:r>
              <a:rPr lang="en-US" sz="15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 1</a:t>
            </a:r>
          </a:p>
        </p:txBody>
      </p:sp>
      <p:sp>
        <p:nvSpPr>
          <p:cNvPr id="6" name="Text 3"/>
          <p:cNvSpPr/>
          <p:nvPr/>
        </p:nvSpPr>
        <p:spPr>
          <a:xfrm>
            <a:off x="1062990" y="1123950"/>
            <a:ext cx="76123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Instant, mobile-first giving is now the expectation.</a:t>
            </a:r>
            <a:endParaRPr lang="en-US" sz="1200">
              <a:latin typeface="Figtree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62990" y="1390650"/>
            <a:ext cx="761238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975">
                <a:solidFill>
                  <a:srgbClr val="44474F"/>
                </a:solidFill>
                <a:latin typeface="Figtree"/>
                <a:ea typeface="Calibri" pitchFamily="34" charset="-122"/>
                <a:cs typeface="Calibri" pitchFamily="34" charset="-120"/>
              </a:rPr>
              <a:t>Apple Pay, Venmo, ACH, and direct giving come up in conversation as donors look to what’s next.</a:t>
            </a:r>
            <a:endParaRPr lang="en-US" sz="975">
              <a:latin typeface="Figtree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11480" y="1790700"/>
            <a:ext cx="493776" cy="493776"/>
          </a:xfrm>
          <a:prstGeom prst="ellipse">
            <a:avLst/>
          </a:prstGeom>
          <a:solidFill>
            <a:srgbClr val="008000"/>
          </a:solidFill>
          <a:ln/>
        </p:spPr>
        <p:txBody>
          <a:bodyPr wrap="none" anchor="ctr" anchorCtr="0">
            <a:noAutofit/>
          </a:bodyPr>
          <a:lstStyle/>
          <a:p>
            <a:r>
              <a:rPr lang="en-US" sz="15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 2</a:t>
            </a:r>
          </a:p>
        </p:txBody>
      </p:sp>
      <p:sp>
        <p:nvSpPr>
          <p:cNvPr id="10" name="Text 6"/>
          <p:cNvSpPr/>
          <p:nvPr/>
        </p:nvSpPr>
        <p:spPr>
          <a:xfrm>
            <a:off x="1062990" y="1771650"/>
            <a:ext cx="76123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Paper-based process is the top thing leaders want retired.</a:t>
            </a:r>
            <a:endParaRPr lang="en-US" sz="1200">
              <a:latin typeface="Figtree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62990" y="2038350"/>
            <a:ext cx="761238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975">
                <a:solidFill>
                  <a:srgbClr val="44474F"/>
                </a:solidFill>
                <a:latin typeface="Figtree"/>
                <a:ea typeface="Calibri" pitchFamily="34" charset="-122"/>
                <a:cs typeface="Calibri" pitchFamily="34" charset="-120"/>
              </a:rPr>
              <a:t>Physical checks, printed applications, and manual data entry were named more than any other outdated practice.</a:t>
            </a:r>
            <a:endParaRPr lang="en-US" sz="975">
              <a:latin typeface="Figtree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11480" y="2438400"/>
            <a:ext cx="493776" cy="493776"/>
          </a:xfrm>
          <a:prstGeom prst="ellipse">
            <a:avLst/>
          </a:prstGeom>
          <a:solidFill>
            <a:srgbClr val="008000"/>
          </a:solidFill>
          <a:ln/>
        </p:spPr>
        <p:txBody>
          <a:bodyPr wrap="none" anchor="ctr" anchorCtr="0">
            <a:noAutofit/>
          </a:bodyPr>
          <a:lstStyle/>
          <a:p>
            <a:r>
              <a:rPr lang="en-US" sz="15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 3</a:t>
            </a:r>
          </a:p>
        </p:txBody>
      </p:sp>
      <p:sp>
        <p:nvSpPr>
          <p:cNvPr id="14" name="Text 9"/>
          <p:cNvSpPr/>
          <p:nvPr/>
        </p:nvSpPr>
        <p:spPr>
          <a:xfrm>
            <a:off x="1062990" y="2419350"/>
            <a:ext cx="76123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Boards are recruiting the next generation.</a:t>
            </a:r>
            <a:endParaRPr lang="en-US" sz="1200">
              <a:latin typeface="Figtree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062990" y="2686050"/>
            <a:ext cx="761238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975">
                <a:solidFill>
                  <a:srgbClr val="44474F"/>
                </a:solidFill>
                <a:latin typeface="Figtree"/>
                <a:ea typeface="Calibri" pitchFamily="34" charset="-122"/>
                <a:cs typeface="Calibri" pitchFamily="34" charset="-120"/>
              </a:rPr>
              <a:t>Leaders want younger board members, more community advisory input, and greater trust placed in staff judgment.</a:t>
            </a:r>
            <a:endParaRPr lang="en-US" sz="975">
              <a:latin typeface="Figtree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11480" y="3086100"/>
            <a:ext cx="493776" cy="493776"/>
          </a:xfrm>
          <a:prstGeom prst="ellipse">
            <a:avLst/>
          </a:prstGeom>
          <a:solidFill>
            <a:srgbClr val="008000"/>
          </a:solidFill>
          <a:ln/>
        </p:spPr>
        <p:txBody>
          <a:bodyPr wrap="none" anchor="ctr" anchorCtr="0">
            <a:noAutofit/>
          </a:bodyPr>
          <a:lstStyle/>
          <a:p>
            <a:r>
              <a:rPr lang="en-US" sz="15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 4</a:t>
            </a:r>
          </a:p>
        </p:txBody>
      </p:sp>
      <p:sp>
        <p:nvSpPr>
          <p:cNvPr id="18" name="Text 12"/>
          <p:cNvSpPr/>
          <p:nvPr/>
        </p:nvSpPr>
        <p:spPr>
          <a:xfrm>
            <a:off x="1062990" y="3067050"/>
            <a:ext cx="76123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Transparency is becoming the new accountability.</a:t>
            </a:r>
            <a:endParaRPr lang="en-US" sz="1200">
              <a:latin typeface="Figtree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062990" y="3333750"/>
            <a:ext cx="761238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975">
                <a:solidFill>
                  <a:srgbClr val="44474F"/>
                </a:solidFill>
                <a:latin typeface="Figtree"/>
                <a:ea typeface="Calibri" pitchFamily="34" charset="-122"/>
                <a:cs typeface="Calibri" pitchFamily="34" charset="-120"/>
              </a:rPr>
              <a:t>Trust-based giving and strong oversight are seen as compatible, built through visibility and relationship rather than paperwork.</a:t>
            </a:r>
            <a:endParaRPr lang="en-US" sz="975">
              <a:latin typeface="Figtree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11480" y="3733800"/>
            <a:ext cx="493776" cy="493776"/>
          </a:xfrm>
          <a:prstGeom prst="ellipse">
            <a:avLst/>
          </a:prstGeom>
          <a:solidFill>
            <a:srgbClr val="008000"/>
          </a:solidFill>
          <a:ln/>
        </p:spPr>
        <p:txBody>
          <a:bodyPr wrap="none" anchor="ctr" anchorCtr="0">
            <a:noAutofit/>
          </a:bodyPr>
          <a:lstStyle/>
          <a:p>
            <a:r>
              <a:rPr lang="en-US" sz="15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 5</a:t>
            </a:r>
          </a:p>
        </p:txBody>
      </p:sp>
      <p:sp>
        <p:nvSpPr>
          <p:cNvPr id="22" name="Text 15"/>
          <p:cNvSpPr/>
          <p:nvPr/>
        </p:nvSpPr>
        <p:spPr>
          <a:xfrm>
            <a:off x="1062990" y="3714750"/>
            <a:ext cx="76123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Appetite for change is strong across the sector.</a:t>
            </a:r>
            <a:endParaRPr lang="en-US" sz="1200">
              <a:latin typeface="Figtree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1062990" y="3981450"/>
            <a:ext cx="761238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975">
                <a:solidFill>
                  <a:srgbClr val="44474F"/>
                </a:solidFill>
                <a:latin typeface="Figtree"/>
                <a:ea typeface="Calibri" pitchFamily="34" charset="-122"/>
                <a:cs typeface="Calibri" pitchFamily="34" charset="-120"/>
              </a:rPr>
              <a:t>Leaders rate themselves highly likely to adopt new tools and adjust processes in the year ahead.</a:t>
            </a:r>
            <a:endParaRPr lang="en-US" sz="975">
              <a:latin typeface="Figtree"/>
            </a:endParaRPr>
          </a:p>
        </p:txBody>
      </p:sp>
      <p:pic>
        <p:nvPicPr>
          <p:cNvPr id="24" name="Copied Picture 24">
            <a:extLst>
              <a:ext uri="{FF2B5EF4-FFF2-40B4-BE49-F238E27FC236}">
                <a16:creationId xmlns:a16="http://schemas.microsoft.com/office/drawing/2014/main" id="{1C1598C4-5789-3874-5EBF-28F4DC662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902517"/>
            <a:ext cx="673418" cy="227648"/>
          </a:xfrm>
          <a:prstGeom prst="rect">
            <a:avLst/>
          </a:prstGeom>
        </p:spPr>
      </p:pic>
      <p:pic>
        <p:nvPicPr>
          <p:cNvPr id="25" name="Copied Picture 25">
            <a:extLst>
              <a:ext uri="{FF2B5EF4-FFF2-40B4-BE49-F238E27FC236}">
                <a16:creationId xmlns:a16="http://schemas.microsoft.com/office/drawing/2014/main" id="{1F5C2003-7E75-0B0F-A619-3428EF278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300" y="4902517"/>
            <a:ext cx="723900" cy="2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2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3E878-6F52-B7C7-730D-C6A08458C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35E78CD-35B3-CD7C-452B-C31625FCF661}"/>
              </a:ext>
            </a:extLst>
          </p:cNvPr>
          <p:cNvSpPr/>
          <p:nvPr/>
        </p:nvSpPr>
        <p:spPr>
          <a:xfrm>
            <a:off x="411480" y="308610"/>
            <a:ext cx="54864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75" b="1" kern="0" spc="150">
                <a:solidFill>
                  <a:srgbClr val="008000"/>
                </a:solidFill>
                <a:latin typeface="Figtree"/>
                <a:ea typeface="Calibri" pitchFamily="34" charset="-122"/>
                <a:cs typeface="Calibri" pitchFamily="34" charset="-120"/>
              </a:rPr>
              <a:t>SURVEY INSIGHTS</a:t>
            </a:r>
            <a:endParaRPr lang="en-US" sz="975">
              <a:latin typeface="Figtree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EFCB4CA-3FD3-6BF4-567E-D7060C622D30}"/>
              </a:ext>
            </a:extLst>
          </p:cNvPr>
          <p:cNvSpPr/>
          <p:nvPr/>
        </p:nvSpPr>
        <p:spPr>
          <a:xfrm>
            <a:off x="411480" y="1337310"/>
            <a:ext cx="3943350" cy="174879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31333F">
                <a:alpha val="12000"/>
              </a:srgbClr>
            </a:outerShdw>
          </a:effectLst>
        </p:spPr>
        <p:txBody>
          <a:bodyPr/>
          <a:lstStyle/>
          <a:p>
            <a:endParaRPr lang="en-US" sz="135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01BD7B0-9D76-771B-66F9-D0906816414E}"/>
              </a:ext>
            </a:extLst>
          </p:cNvPr>
          <p:cNvSpPr/>
          <p:nvPr/>
        </p:nvSpPr>
        <p:spPr>
          <a:xfrm>
            <a:off x="617220" y="1529334"/>
            <a:ext cx="353187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>
                <a:solidFill>
                  <a:srgbClr val="008000"/>
                </a:solidFill>
                <a:latin typeface="Figtree"/>
                <a:ea typeface="Calibri" pitchFamily="34" charset="-122"/>
                <a:cs typeface="Calibri" pitchFamily="34" charset="-120"/>
              </a:rPr>
              <a:t>Paperless</a:t>
            </a:r>
            <a:endParaRPr lang="en-US" sz="4800">
              <a:latin typeface="Figtree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1DF7252-715A-9069-252B-DFB025E9EBAB}"/>
              </a:ext>
            </a:extLst>
          </p:cNvPr>
          <p:cNvSpPr/>
          <p:nvPr/>
        </p:nvSpPr>
        <p:spPr>
          <a:xfrm>
            <a:off x="617220" y="2324862"/>
            <a:ext cx="353187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The most common response to “what current practice should be retired” were paper processes, including writing and sending checks.</a:t>
            </a:r>
            <a:endParaRPr lang="en-US" sz="1050">
              <a:latin typeface="Figtree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134AC290-063B-FC63-E2FD-E5EF8EA6A089}"/>
              </a:ext>
            </a:extLst>
          </p:cNvPr>
          <p:cNvSpPr/>
          <p:nvPr/>
        </p:nvSpPr>
        <p:spPr>
          <a:xfrm>
            <a:off x="4629150" y="1337310"/>
            <a:ext cx="3943350" cy="174879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31333F">
                <a:alpha val="12000"/>
              </a:srgbClr>
            </a:outerShdw>
          </a:effectLst>
        </p:spPr>
        <p:txBody>
          <a:bodyPr/>
          <a:lstStyle/>
          <a:p>
            <a:endParaRPr lang="en-US" sz="135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87D7FBB-2EE3-93E6-A727-48F2B27435BF}"/>
              </a:ext>
            </a:extLst>
          </p:cNvPr>
          <p:cNvSpPr/>
          <p:nvPr/>
        </p:nvSpPr>
        <p:spPr>
          <a:xfrm>
            <a:off x="4834890" y="1529334"/>
            <a:ext cx="353187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>
                <a:solidFill>
                  <a:srgbClr val="008000"/>
                </a:solidFill>
                <a:latin typeface="Figtree"/>
                <a:ea typeface="Calibri" pitchFamily="34" charset="-122"/>
                <a:cs typeface="Calibri" pitchFamily="34" charset="-120"/>
              </a:rPr>
              <a:t>90%</a:t>
            </a:r>
            <a:endParaRPr lang="en-US" sz="4800">
              <a:latin typeface="Figtree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3E569D1-0103-AAC2-6989-C8FA768713C8}"/>
              </a:ext>
            </a:extLst>
          </p:cNvPr>
          <p:cNvSpPr/>
          <p:nvPr/>
        </p:nvSpPr>
        <p:spPr>
          <a:xfrm>
            <a:off x="4834890" y="2263140"/>
            <a:ext cx="353187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Of respondents say they're likely to embrace new tools and adjust how they work</a:t>
            </a:r>
            <a:endParaRPr lang="en-US" sz="1050">
              <a:latin typeface="Figtree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7747D1C-C7BC-FD36-3C33-0D6B735230FD}"/>
              </a:ext>
            </a:extLst>
          </p:cNvPr>
          <p:cNvSpPr/>
          <p:nvPr/>
        </p:nvSpPr>
        <p:spPr>
          <a:xfrm>
            <a:off x="4834890" y="2798064"/>
            <a:ext cx="353187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25" i="1">
                <a:solidFill>
                  <a:srgbClr val="44474F"/>
                </a:solidFill>
                <a:latin typeface="Figtree"/>
                <a:ea typeface="Calibri" pitchFamily="34" charset="-122"/>
                <a:cs typeface="Calibri" pitchFamily="34" charset="-120"/>
              </a:rPr>
              <a:t>18 of 20 respondents rated 4 or higher on a 5-point scale</a:t>
            </a:r>
            <a:endParaRPr lang="en-US" sz="825">
              <a:latin typeface="Figtree"/>
            </a:endParaRPr>
          </a:p>
        </p:txBody>
      </p:sp>
      <p:pic>
        <p:nvPicPr>
          <p:cNvPr id="15" name="Copied Picture 15">
            <a:extLst>
              <a:ext uri="{FF2B5EF4-FFF2-40B4-BE49-F238E27FC236}">
                <a16:creationId xmlns:a16="http://schemas.microsoft.com/office/drawing/2014/main" id="{FC868FF1-20AE-7125-A33C-17D20D34A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11" y="4743047"/>
            <a:ext cx="673418" cy="227648"/>
          </a:xfrm>
          <a:prstGeom prst="rect">
            <a:avLst/>
          </a:prstGeom>
        </p:spPr>
      </p:pic>
      <p:pic>
        <p:nvPicPr>
          <p:cNvPr id="16" name="Copied Picture 16">
            <a:extLst>
              <a:ext uri="{FF2B5EF4-FFF2-40B4-BE49-F238E27FC236}">
                <a16:creationId xmlns:a16="http://schemas.microsoft.com/office/drawing/2014/main" id="{6486F5DE-6480-E471-59E6-584AF7C1D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300" y="4739237"/>
            <a:ext cx="723900" cy="231458"/>
          </a:xfrm>
          <a:prstGeom prst="rect">
            <a:avLst/>
          </a:prstGeom>
        </p:spPr>
      </p:pic>
      <p:sp>
        <p:nvSpPr>
          <p:cNvPr id="21" name="Text 1">
            <a:extLst>
              <a:ext uri="{FF2B5EF4-FFF2-40B4-BE49-F238E27FC236}">
                <a16:creationId xmlns:a16="http://schemas.microsoft.com/office/drawing/2014/main" id="{708CE222-D102-DC77-641A-A2CFAD685255}"/>
              </a:ext>
            </a:extLst>
          </p:cNvPr>
          <p:cNvSpPr/>
          <p:nvPr/>
        </p:nvSpPr>
        <p:spPr>
          <a:xfrm>
            <a:off x="525780" y="649224"/>
            <a:ext cx="78867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5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By the Numbers: A Sector Ready to Move</a:t>
            </a:r>
            <a:endParaRPr lang="en-US" sz="2250">
              <a:latin typeface="Figtree"/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FF669032-3B91-1C79-C941-A50194E95DBC}"/>
              </a:ext>
            </a:extLst>
          </p:cNvPr>
          <p:cNvSpPr/>
          <p:nvPr/>
        </p:nvSpPr>
        <p:spPr>
          <a:xfrm>
            <a:off x="480060" y="3634740"/>
            <a:ext cx="78867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50" b="1">
                <a:solidFill>
                  <a:srgbClr val="31333F"/>
                </a:solidFill>
                <a:latin typeface="Figtree"/>
                <a:ea typeface="Calibri" pitchFamily="34" charset="-122"/>
                <a:cs typeface="Calibri" pitchFamily="34" charset="-120"/>
              </a:rPr>
              <a:t>Results from foundation respondents at EMPOWERED 2026</a:t>
            </a:r>
            <a:endParaRPr lang="en-US" sz="2250"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3286508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139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744AC-3133-084F-20EB-9699420D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lEyebrow">
            <a:extLst>
              <a:ext uri="{FF2B5EF4-FFF2-40B4-BE49-F238E27FC236}">
                <a16:creationId xmlns:a16="http://schemas.microsoft.com/office/drawing/2014/main" id="{39889CA7-5F54-A2E5-8110-A23D2058453D}"/>
              </a:ext>
            </a:extLst>
          </p:cNvPr>
          <p:cNvSpPr txBox="1"/>
          <p:nvPr/>
        </p:nvSpPr>
        <p:spPr>
          <a:xfrm>
            <a:off x="571500" y="914400"/>
            <a:ext cx="5715000" cy="20955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050" b="1">
                <a:solidFill>
                  <a:srgbClr val="7EDC2C"/>
                </a:solidFill>
                <a:latin typeface="Figtree"/>
                <a:ea typeface="Calibri"/>
                <a:cs typeface="Calibri"/>
              </a:rPr>
              <a:t>LIVE POLL</a:t>
            </a:r>
          </a:p>
        </p:txBody>
      </p:sp>
      <p:sp>
        <p:nvSpPr>
          <p:cNvPr id="3" name="PollQuestion">
            <a:extLst>
              <a:ext uri="{FF2B5EF4-FFF2-40B4-BE49-F238E27FC236}">
                <a16:creationId xmlns:a16="http://schemas.microsoft.com/office/drawing/2014/main" id="{696D8851-57F4-168C-D471-D9A01C6F297B}"/>
              </a:ext>
            </a:extLst>
          </p:cNvPr>
          <p:cNvSpPr txBox="1"/>
          <p:nvPr/>
        </p:nvSpPr>
        <p:spPr>
          <a:xfrm>
            <a:off x="571500" y="1333500"/>
            <a:ext cx="8001000" cy="200025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defTabSz="685800"/>
            <a:r>
              <a:rPr lang="en-US" sz="3300" b="1">
                <a:solidFill>
                  <a:srgbClr val="FFFFFF"/>
                </a:solidFill>
                <a:latin typeface="Figtree"/>
                <a:ea typeface="Calibri"/>
                <a:cs typeface="Calibri"/>
              </a:rPr>
              <a:t>What long-standing grantmaking practice do you think is overdue for retirement?</a:t>
            </a:r>
          </a:p>
        </p:txBody>
      </p:sp>
      <p:sp>
        <p:nvSpPr>
          <p:cNvPr id="4" name="PollRule">
            <a:extLst>
              <a:ext uri="{FF2B5EF4-FFF2-40B4-BE49-F238E27FC236}">
                <a16:creationId xmlns:a16="http://schemas.microsoft.com/office/drawing/2014/main" id="{C063A5DF-FFED-C87C-0429-419B530B0560}"/>
              </a:ext>
            </a:extLst>
          </p:cNvPr>
          <p:cNvSpPr/>
          <p:nvPr/>
        </p:nvSpPr>
        <p:spPr>
          <a:xfrm>
            <a:off x="571500" y="3543300"/>
            <a:ext cx="762000" cy="38100"/>
          </a:xfrm>
          <a:prstGeom prst="rect">
            <a:avLst/>
          </a:prstGeom>
          <a:solidFill>
            <a:srgbClr val="7EDC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PollPrompt">
            <a:extLst>
              <a:ext uri="{FF2B5EF4-FFF2-40B4-BE49-F238E27FC236}">
                <a16:creationId xmlns:a16="http://schemas.microsoft.com/office/drawing/2014/main" id="{A04288D5-0060-2243-DC79-89C83289B4A2}"/>
              </a:ext>
            </a:extLst>
          </p:cNvPr>
          <p:cNvSpPr txBox="1"/>
          <p:nvPr/>
        </p:nvSpPr>
        <p:spPr>
          <a:xfrm>
            <a:off x="571500" y="3733800"/>
            <a:ext cx="6096000" cy="2667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defTabSz="685800"/>
            <a:r>
              <a:rPr lang="en-US" sz="1350">
                <a:solidFill>
                  <a:srgbClr val="C9CBD1"/>
                </a:solidFill>
                <a:latin typeface="Figtree"/>
                <a:ea typeface="Calibri"/>
                <a:cs typeface="Calibri"/>
              </a:rPr>
              <a:t>Respond in the Teams poll on your screen — results shared live.</a:t>
            </a:r>
          </a:p>
        </p:txBody>
      </p:sp>
      <p:pic>
        <p:nvPicPr>
          <p:cNvPr id="6" name="Copied Picture 6">
            <a:extLst>
              <a:ext uri="{FF2B5EF4-FFF2-40B4-BE49-F238E27FC236}">
                <a16:creationId xmlns:a16="http://schemas.microsoft.com/office/drawing/2014/main" id="{12D3D188-EFC2-ECBC-6B8F-40C990C51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902517"/>
            <a:ext cx="673418" cy="227648"/>
          </a:xfrm>
          <a:prstGeom prst="rect">
            <a:avLst/>
          </a:prstGeom>
        </p:spPr>
      </p:pic>
      <p:pic>
        <p:nvPicPr>
          <p:cNvPr id="7" name="Copied Picture 7">
            <a:extLst>
              <a:ext uri="{FF2B5EF4-FFF2-40B4-BE49-F238E27FC236}">
                <a16:creationId xmlns:a16="http://schemas.microsoft.com/office/drawing/2014/main" id="{46874AE5-AEBD-5C96-0C62-54B8D85E2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0" y="4902517"/>
            <a:ext cx="723900" cy="2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6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977B25-869D-0969-A07C-3A145BFD2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6" y="0"/>
            <a:ext cx="7710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56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D307D-66E3-E9DF-B6B0-8E62DB6E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6" y="0"/>
            <a:ext cx="77102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9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84259757827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Figtre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Figtree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4BCCC53-1E2E-4F27-9670-CB70EB916526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5266a92e-0ea1-4e52-af23-0ba9ddce655f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83b915-ac01-4929-a343-df091c756047" xsi:nil="true"/>
    <SharedWithUsers xmlns="bf83b915-ac01-4929-a343-df091c756047">
      <UserInfo>
        <DisplayName/>
        <AccountId xsi:nil="true"/>
        <AccountType/>
      </UserInfo>
    </SharedWithUsers>
    <lcf76f155ced4ddcb4097134ff3c332f xmlns="7e25a839-2f59-4815-8816-2c97be207d2c">
      <Terms xmlns="http://schemas.microsoft.com/office/infopath/2007/PartnerControls"/>
    </lcf76f155ced4ddcb4097134ff3c332f>
    <MediaLengthInSeconds xmlns="7e25a839-2f59-4815-8816-2c97be207d2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3BA339C7F3324CB986E0757235D86F" ma:contentTypeVersion="15" ma:contentTypeDescription="Create a new document." ma:contentTypeScope="" ma:versionID="4bdaa6ff73fbeb91c60644794387078b">
  <xsd:schema xmlns:xsd="http://www.w3.org/2001/XMLSchema" xmlns:xs="http://www.w3.org/2001/XMLSchema" xmlns:p="http://schemas.microsoft.com/office/2006/metadata/properties" xmlns:ns2="7e25a839-2f59-4815-8816-2c97be207d2c" xmlns:ns3="bf83b915-ac01-4929-a343-df091c756047" targetNamespace="http://schemas.microsoft.com/office/2006/metadata/properties" ma:root="true" ma:fieldsID="479fd5ce4d1dc4c9e26f75081777329e" ns2:_="" ns3:_="">
    <xsd:import namespace="7e25a839-2f59-4815-8816-2c97be207d2c"/>
    <xsd:import namespace="bf83b915-ac01-4929-a343-df091c7560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25a839-2f59-4815-8816-2c97be207d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1b67e76-6484-48c9-8542-0dee9df869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3b915-ac01-4929-a343-df091c75604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dd441cfd-9cda-417a-b3ba-047bac5f6568}" ma:internalName="TaxCatchAll" ma:showField="CatchAllData" ma:web="bf83b915-ac01-4929-a343-df091c7560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814AEB-6E28-4389-96EA-BC0A6FB14F86}">
  <ds:schemaRefs>
    <ds:schemaRef ds:uri="2ea194d2-f4d9-4c98-8732-9a151d87f2dc"/>
    <ds:schemaRef ds:uri="7e25a839-2f59-4815-8816-2c97be207d2c"/>
    <ds:schemaRef ds:uri="bf83b915-ac01-4929-a343-df091c756047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120F3830-985D-4AEA-B19C-3B3533854BEC}">
  <ds:schemaRefs>
    <ds:schemaRef ds:uri="7e25a839-2f59-4815-8816-2c97be207d2c"/>
    <ds:schemaRef ds:uri="bf83b915-ac01-4929-a343-df091c7560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7D98E92-FBBC-451D-AAC4-8B8986C6D2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Microsoft Office PowerPoint</Application>
  <PresentationFormat>On-screen Show (16:9)</PresentationFormat>
  <Paragraphs>123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Figtree</vt:lpstr>
      <vt:lpstr>Office Theme [1784259757827]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Ameliea Dulaney</cp:lastModifiedBy>
  <cp:revision>1</cp:revision>
  <dcterms:created xsi:type="dcterms:W3CDTF">2026-06-11T19:39:54Z</dcterms:created>
  <dcterms:modified xsi:type="dcterms:W3CDTF">2026-08-26T17:23:22Z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bool>false</vt:bool>
  </property>
  <property fmtid="{D5CDD505-2E9C-101B-9397-08002B2CF9AE}" pid="9" name="ContentTypeId">
    <vt:lpwstr>0x010100E03BA339C7F3324CB986E0757235D86F</vt:lpwstr>
  </property>
</Properties>
</file>