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86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68" r:id="rId20"/>
    <p:sldId id="269" r:id="rId21"/>
  </p:sldIdLst>
  <p:sldSz cx="18288000" cy="10287000"/>
  <p:notesSz cx="6858000" cy="9144000"/>
  <p:embeddedFontLs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Lato Bold" panose="020F0502020204030203" pitchFamily="34" charset="0"/>
      <p:regular r:id="rId26"/>
      <p:bold r:id="rId27"/>
    </p:embeddedFont>
    <p:embeddedFont>
      <p:font typeface="Lato Heavy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C5B"/>
    <a:srgbClr val="036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F50288-8862-F71F-5A5B-0392820AD5D7}" v="105" dt="2026-02-04T03:44:58.540"/>
    <p1510:client id="{7872FCB3-FB0F-BE73-C1D4-3BDF131E413B}" v="361" dt="2026-02-05T16:18:28.986"/>
    <p1510:client id="{8BBAE3A6-3C35-D455-93F9-2BA802A5615A}" v="591" dt="2026-02-03T22:59:31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liea Dulaney" userId="S::ameliea.dulaney@akoyago.com::c3efb19a-0fa1-4b19-abd6-39636bb7c5a6" providerId="AD" clId="Web-{895D871C-72BA-2696-4AD8-2DED540987AA}"/>
    <pc:docChg chg="addSld delSld modSld">
      <pc:chgData name="Ameliea Dulaney" userId="S::ameliea.dulaney@akoyago.com::c3efb19a-0fa1-4b19-abd6-39636bb7c5a6" providerId="AD" clId="Web-{895D871C-72BA-2696-4AD8-2DED540987AA}" dt="2026-01-12T23:26:39.686" v="188"/>
      <pc:docMkLst>
        <pc:docMk/>
      </pc:docMkLst>
      <pc:sldChg chg="modSp">
        <pc:chgData name="Ameliea Dulaney" userId="S::ameliea.dulaney@akoyago.com::c3efb19a-0fa1-4b19-abd6-39636bb7c5a6" providerId="AD" clId="Web-{895D871C-72BA-2696-4AD8-2DED540987AA}" dt="2026-01-12T23:22:42.877" v="69" actId="1076"/>
        <pc:sldMkLst>
          <pc:docMk/>
          <pc:sldMk cId="0" sldId="256"/>
        </pc:sldMkLst>
        <pc:spChg chg="mod">
          <ac:chgData name="Ameliea Dulaney" userId="S::ameliea.dulaney@akoyago.com::c3efb19a-0fa1-4b19-abd6-39636bb7c5a6" providerId="AD" clId="Web-{895D871C-72BA-2696-4AD8-2DED540987AA}" dt="2026-01-12T23:22:42.877" v="69" actId="1076"/>
          <ac:spMkLst>
            <pc:docMk/>
            <pc:sldMk cId="0" sldId="256"/>
            <ac:spMk id="8" creationId="{00000000-0000-0000-0000-000000000000}"/>
          </ac:spMkLst>
        </pc:spChg>
      </pc:sldChg>
      <pc:sldChg chg="delSp modSp">
        <pc:chgData name="Ameliea Dulaney" userId="S::ameliea.dulaney@akoyago.com::c3efb19a-0fa1-4b19-abd6-39636bb7c5a6" providerId="AD" clId="Web-{895D871C-72BA-2696-4AD8-2DED540987AA}" dt="2026-01-12T23:25:04.488" v="167" actId="20577"/>
        <pc:sldMkLst>
          <pc:docMk/>
          <pc:sldMk cId="0" sldId="269"/>
        </pc:sldMkLst>
        <pc:spChg chg="mod">
          <ac:chgData name="Ameliea Dulaney" userId="S::ameliea.dulaney@akoyago.com::c3efb19a-0fa1-4b19-abd6-39636bb7c5a6" providerId="AD" clId="Web-{895D871C-72BA-2696-4AD8-2DED540987AA}" dt="2026-01-12T23:25:04.488" v="167" actId="20577"/>
          <ac:spMkLst>
            <pc:docMk/>
            <pc:sldMk cId="0" sldId="269"/>
            <ac:spMk id="16" creationId="{00000000-0000-0000-0000-000000000000}"/>
          </ac:spMkLst>
        </pc:spChg>
        <pc:spChg chg="mod">
          <ac:chgData name="Ameliea Dulaney" userId="S::ameliea.dulaney@akoyago.com::c3efb19a-0fa1-4b19-abd6-39636bb7c5a6" providerId="AD" clId="Web-{895D871C-72BA-2696-4AD8-2DED540987AA}" dt="2026-01-12T23:24:42.831" v="158" actId="1076"/>
          <ac:spMkLst>
            <pc:docMk/>
            <pc:sldMk cId="0" sldId="269"/>
            <ac:spMk id="19" creationId="{00000000-0000-0000-0000-000000000000}"/>
          </ac:spMkLst>
        </pc:spChg>
        <pc:grpChg chg="mod">
          <ac:chgData name="Ameliea Dulaney" userId="S::ameliea.dulaney@akoyago.com::c3efb19a-0fa1-4b19-abd6-39636bb7c5a6" providerId="AD" clId="Web-{895D871C-72BA-2696-4AD8-2DED540987AA}" dt="2026-01-12T23:24:50.628" v="160" actId="1076"/>
          <ac:grpSpMkLst>
            <pc:docMk/>
            <pc:sldMk cId="0" sldId="269"/>
            <ac:grpSpMk id="5" creationId="{00000000-0000-0000-0000-000000000000}"/>
          </ac:grpSpMkLst>
        </pc:grpChg>
        <pc:grpChg chg="mod">
          <ac:chgData name="Ameliea Dulaney" userId="S::ameliea.dulaney@akoyago.com::c3efb19a-0fa1-4b19-abd6-39636bb7c5a6" providerId="AD" clId="Web-{895D871C-72BA-2696-4AD8-2DED540987AA}" dt="2026-01-12T23:24:24.222" v="155" actId="1076"/>
          <ac:grpSpMkLst>
            <pc:docMk/>
            <pc:sldMk cId="0" sldId="269"/>
            <ac:grpSpMk id="8" creationId="{00000000-0000-0000-0000-000000000000}"/>
          </ac:grpSpMkLst>
        </pc:grpChg>
        <pc:grpChg chg="mod">
          <ac:chgData name="Ameliea Dulaney" userId="S::ameliea.dulaney@akoyago.com::c3efb19a-0fa1-4b19-abd6-39636bb7c5a6" providerId="AD" clId="Web-{895D871C-72BA-2696-4AD8-2DED540987AA}" dt="2026-01-12T23:24:32.862" v="156" actId="1076"/>
          <ac:grpSpMkLst>
            <pc:docMk/>
            <pc:sldMk cId="0" sldId="269"/>
            <ac:grpSpMk id="18" creationId="{00000000-0000-0000-0000-000000000000}"/>
          </ac:grpSpMkLst>
        </pc:grpChg>
        <pc:grpChg chg="mod">
          <ac:chgData name="Ameliea Dulaney" userId="S::ameliea.dulaney@akoyago.com::c3efb19a-0fa1-4b19-abd6-39636bb7c5a6" providerId="AD" clId="Web-{895D871C-72BA-2696-4AD8-2DED540987AA}" dt="2026-01-12T23:24:36.284" v="157" actId="1076"/>
          <ac:grpSpMkLst>
            <pc:docMk/>
            <pc:sldMk cId="0" sldId="269"/>
            <ac:grpSpMk id="30" creationId="{00000000-0000-0000-0000-000000000000}"/>
          </ac:grpSpMkLst>
        </pc:grpChg>
      </pc:sldChg>
    </pc:docChg>
  </pc:docChgLst>
  <pc:docChgLst>
    <pc:chgData name="Ameliea Dulaney" userId="S::ameliea.dulaney@akoyago.com::c3efb19a-0fa1-4b19-abd6-39636bb7c5a6" providerId="AD" clId="Web-{1A39AE19-0EAF-4158-D7D7-DD1ED648D916}"/>
    <pc:docChg chg="addSld delSld modSld sldOrd">
      <pc:chgData name="Ameliea Dulaney" userId="S::ameliea.dulaney@akoyago.com::c3efb19a-0fa1-4b19-abd6-39636bb7c5a6" providerId="AD" clId="Web-{1A39AE19-0EAF-4158-D7D7-DD1ED648D916}" dt="2026-01-13T18:48:35.769" v="120"/>
      <pc:docMkLst>
        <pc:docMk/>
      </pc:docMkLst>
      <pc:sldChg chg="modSp">
        <pc:chgData name="Ameliea Dulaney" userId="S::ameliea.dulaney@akoyago.com::c3efb19a-0fa1-4b19-abd6-39636bb7c5a6" providerId="AD" clId="Web-{1A39AE19-0EAF-4158-D7D7-DD1ED648D916}" dt="2026-01-12T23:27:05.850" v="10" actId="20577"/>
        <pc:sldMkLst>
          <pc:docMk/>
          <pc:sldMk cId="0" sldId="269"/>
        </pc:sldMkLst>
        <pc:spChg chg="mod">
          <ac:chgData name="Ameliea Dulaney" userId="S::ameliea.dulaney@akoyago.com::c3efb19a-0fa1-4b19-abd6-39636bb7c5a6" providerId="AD" clId="Web-{1A39AE19-0EAF-4158-D7D7-DD1ED648D916}" dt="2026-01-12T23:27:05.850" v="10" actId="20577"/>
          <ac:spMkLst>
            <pc:docMk/>
            <pc:sldMk cId="0" sldId="269"/>
            <ac:spMk id="17" creationId="{00000000-0000-0000-0000-000000000000}"/>
          </ac:spMkLst>
        </pc:spChg>
      </pc:sldChg>
    </pc:docChg>
  </pc:docChgLst>
  <pc:docChgLst>
    <pc:chgData name="Ameliea Dulaney" userId="S::ameliea.dulaney@akoyago.com::c3efb19a-0fa1-4b19-abd6-39636bb7c5a6" providerId="AD" clId="Web-{8BBAE3A6-3C35-D455-93F9-2BA802A5615A}"/>
    <pc:docChg chg="addSld delSld modSld sldOrd">
      <pc:chgData name="Ameliea Dulaney" userId="S::ameliea.dulaney@akoyago.com::c3efb19a-0fa1-4b19-abd6-39636bb7c5a6" providerId="AD" clId="Web-{8BBAE3A6-3C35-D455-93F9-2BA802A5615A}" dt="2026-02-03T22:59:31.927" v="320" actId="1076"/>
      <pc:docMkLst>
        <pc:docMk/>
      </pc:docMkLst>
      <pc:sldChg chg="del">
        <pc:chgData name="Ameliea Dulaney" userId="S::ameliea.dulaney@akoyago.com::c3efb19a-0fa1-4b19-abd6-39636bb7c5a6" providerId="AD" clId="Web-{8BBAE3A6-3C35-D455-93F9-2BA802A5615A}" dt="2026-02-03T22:47:10.706" v="1"/>
        <pc:sldMkLst>
          <pc:docMk/>
          <pc:sldMk cId="0" sldId="257"/>
        </pc:sldMkLst>
      </pc:sldChg>
      <pc:sldChg chg="modSp">
        <pc:chgData name="Ameliea Dulaney" userId="S::ameliea.dulaney@akoyago.com::c3efb19a-0fa1-4b19-abd6-39636bb7c5a6" providerId="AD" clId="Web-{8BBAE3A6-3C35-D455-93F9-2BA802A5615A}" dt="2026-02-03T22:53:46.797" v="281" actId="14100"/>
        <pc:sldMkLst>
          <pc:docMk/>
          <pc:sldMk cId="0" sldId="269"/>
        </pc:sldMkLst>
        <pc:spChg chg="mod">
          <ac:chgData name="Ameliea Dulaney" userId="S::ameliea.dulaney@akoyago.com::c3efb19a-0fa1-4b19-abd6-39636bb7c5a6" providerId="AD" clId="Web-{8BBAE3A6-3C35-D455-93F9-2BA802A5615A}" dt="2026-02-03T22:50:48.121" v="216" actId="20577"/>
          <ac:spMkLst>
            <pc:docMk/>
            <pc:sldMk cId="0" sldId="269"/>
            <ac:spMk id="16" creationId="{00000000-0000-0000-0000-000000000000}"/>
          </ac:spMkLst>
        </pc:spChg>
        <pc:spChg chg="mod">
          <ac:chgData name="Ameliea Dulaney" userId="S::ameliea.dulaney@akoyago.com::c3efb19a-0fa1-4b19-abd6-39636bb7c5a6" providerId="AD" clId="Web-{8BBAE3A6-3C35-D455-93F9-2BA802A5615A}" dt="2026-02-03T22:53:46.797" v="281" actId="14100"/>
          <ac:spMkLst>
            <pc:docMk/>
            <pc:sldMk cId="0" sldId="269"/>
            <ac:spMk id="17" creationId="{00000000-0000-0000-0000-000000000000}"/>
          </ac:spMkLst>
        </pc:spChg>
        <pc:spChg chg="mod">
          <ac:chgData name="Ameliea Dulaney" userId="S::ameliea.dulaney@akoyago.com::c3efb19a-0fa1-4b19-abd6-39636bb7c5a6" providerId="AD" clId="Web-{8BBAE3A6-3C35-D455-93F9-2BA802A5615A}" dt="2026-02-03T22:50:33.214" v="200" actId="1076"/>
          <ac:spMkLst>
            <pc:docMk/>
            <pc:sldMk cId="0" sldId="269"/>
            <ac:spMk id="19" creationId="{00000000-0000-0000-0000-000000000000}"/>
          </ac:spMkLst>
        </pc:spChg>
        <pc:spChg chg="mod">
          <ac:chgData name="Ameliea Dulaney" userId="S::ameliea.dulaney@akoyago.com::c3efb19a-0fa1-4b19-abd6-39636bb7c5a6" providerId="AD" clId="Web-{8BBAE3A6-3C35-D455-93F9-2BA802A5615A}" dt="2026-02-03T22:50:41.152" v="202" actId="1076"/>
          <ac:spMkLst>
            <pc:docMk/>
            <pc:sldMk cId="0" sldId="269"/>
            <ac:spMk id="20" creationId="{00000000-0000-0000-0000-000000000000}"/>
          </ac:spMkLst>
        </pc:spChg>
        <pc:grpChg chg="mod">
          <ac:chgData name="Ameliea Dulaney" userId="S::ameliea.dulaney@akoyago.com::c3efb19a-0fa1-4b19-abd6-39636bb7c5a6" providerId="AD" clId="Web-{8BBAE3A6-3C35-D455-93F9-2BA802A5615A}" dt="2026-02-03T22:50:35.293" v="201" actId="1076"/>
          <ac:grpSpMkLst>
            <pc:docMk/>
            <pc:sldMk cId="0" sldId="269"/>
            <ac:grpSpMk id="30" creationId="{00000000-0000-0000-0000-000000000000}"/>
          </ac:grpSpMkLst>
        </pc:grpChg>
      </pc:sldChg>
    </pc:docChg>
  </pc:docChgLst>
  <pc:docChgLst>
    <pc:chgData name="ekidd@inspiring-impact.com" userId="S::urn:spo:guest#ekidd@inspiring-impact.com::" providerId="AD" clId="Web-{1DF50288-8862-F71F-5A5B-0392820AD5D7}"/>
    <pc:docChg chg="addSld delSld modSld">
      <pc:chgData name="ekidd@inspiring-impact.com" userId="S::urn:spo:guest#ekidd@inspiring-impact.com::" providerId="AD" clId="Web-{1DF50288-8862-F71F-5A5B-0392820AD5D7}" dt="2026-02-04T03:44:55.571" v="91" actId="20577"/>
      <pc:docMkLst>
        <pc:docMk/>
      </pc:docMkLst>
      <pc:sldChg chg="addSp modSp add">
        <pc:chgData name="ekidd@inspiring-impact.com" userId="S::urn:spo:guest#ekidd@inspiring-impact.com::" providerId="AD" clId="Web-{1DF50288-8862-F71F-5A5B-0392820AD5D7}" dt="2026-02-04T03:40:32.129" v="80" actId="1076"/>
        <pc:sldMkLst>
          <pc:docMk/>
          <pc:sldMk cId="0" sldId="257"/>
        </pc:sldMkLst>
        <pc:spChg chg="mod">
          <ac:chgData name="ekidd@inspiring-impact.com" userId="S::urn:spo:guest#ekidd@inspiring-impact.com::" providerId="AD" clId="Web-{1DF50288-8862-F71F-5A5B-0392820AD5D7}" dt="2026-02-04T03:37:19.005" v="62" actId="14100"/>
          <ac:spMkLst>
            <pc:docMk/>
            <pc:sldMk cId="0" sldId="257"/>
            <ac:spMk id="11" creationId="{3DB98E99-91AF-285B-2388-9507B4F73C4A}"/>
          </ac:spMkLst>
        </pc:spChg>
        <pc:spChg chg="mod">
          <ac:chgData name="ekidd@inspiring-impact.com" userId="S::urn:spo:guest#ekidd@inspiring-impact.com::" providerId="AD" clId="Web-{1DF50288-8862-F71F-5A5B-0392820AD5D7}" dt="2026-02-04T03:39:43.754" v="78" actId="14100"/>
          <ac:spMkLst>
            <pc:docMk/>
            <pc:sldMk cId="0" sldId="257"/>
            <ac:spMk id="12" creationId="{894666CD-44FE-23AD-11D9-C853620D87D0}"/>
          </ac:spMkLst>
        </pc:spChg>
        <pc:spChg chg="mod">
          <ac:chgData name="ekidd@inspiring-impact.com" userId="S::urn:spo:guest#ekidd@inspiring-impact.com::" providerId="AD" clId="Web-{1DF50288-8862-F71F-5A5B-0392820AD5D7}" dt="2026-02-04T03:37:08.818" v="60" actId="1076"/>
          <ac:spMkLst>
            <pc:docMk/>
            <pc:sldMk cId="0" sldId="257"/>
            <ac:spMk id="13" creationId="{18F63320-A59E-1EF4-8711-39AEB85F1D12}"/>
          </ac:spMkLst>
        </pc:spChg>
        <pc:spChg chg="mod">
          <ac:chgData name="ekidd@inspiring-impact.com" userId="S::urn:spo:guest#ekidd@inspiring-impact.com::" providerId="AD" clId="Web-{1DF50288-8862-F71F-5A5B-0392820AD5D7}" dt="2026-02-04T03:39:09.317" v="75" actId="1076"/>
          <ac:spMkLst>
            <pc:docMk/>
            <pc:sldMk cId="0" sldId="257"/>
            <ac:spMk id="14" creationId="{355733E5-07A8-15C6-7573-66E3EF6F2F11}"/>
          </ac:spMkLst>
        </pc:spChg>
        <pc:picChg chg="mod ord">
          <ac:chgData name="ekidd@inspiring-impact.com" userId="S::urn:spo:guest#ekidd@inspiring-impact.com::" providerId="AD" clId="Web-{1DF50288-8862-F71F-5A5B-0392820AD5D7}" dt="2026-02-04T03:36:49.552" v="58"/>
          <ac:picMkLst>
            <pc:docMk/>
            <pc:sldMk cId="0" sldId="257"/>
            <ac:picMk id="9" creationId="{22DE33C4-A739-D363-69F7-155348A56632}"/>
          </ac:picMkLst>
        </pc:picChg>
        <pc:picChg chg="mod ord">
          <ac:chgData name="ekidd@inspiring-impact.com" userId="S::urn:spo:guest#ekidd@inspiring-impact.com::" providerId="AD" clId="Web-{1DF50288-8862-F71F-5A5B-0392820AD5D7}" dt="2026-02-04T03:39:17.598" v="76" actId="1076"/>
          <ac:picMkLst>
            <pc:docMk/>
            <pc:sldMk cId="0" sldId="257"/>
            <ac:picMk id="10" creationId="{AEFDA0E5-4B60-AB50-542A-47959D69F045}"/>
          </ac:picMkLst>
        </pc:picChg>
        <pc:picChg chg="add mod">
          <ac:chgData name="ekidd@inspiring-impact.com" userId="S::urn:spo:guest#ekidd@inspiring-impact.com::" providerId="AD" clId="Web-{1DF50288-8862-F71F-5A5B-0392820AD5D7}" dt="2026-02-04T03:40:32.129" v="80" actId="1076"/>
          <ac:picMkLst>
            <pc:docMk/>
            <pc:sldMk cId="0" sldId="257"/>
            <ac:picMk id="15" creationId="{FDA7DDD7-8568-A7E4-706B-E915530D04B4}"/>
          </ac:picMkLst>
        </pc:picChg>
      </pc:sldChg>
      <pc:sldChg chg="del">
        <pc:chgData name="ekidd@inspiring-impact.com" userId="S::urn:spo:guest#ekidd@inspiring-impact.com::" providerId="AD" clId="Web-{1DF50288-8862-F71F-5A5B-0392820AD5D7}" dt="2026-02-04T03:32:32.142" v="19"/>
        <pc:sldMkLst>
          <pc:docMk/>
          <pc:sldMk cId="0" sldId="259"/>
        </pc:sldMkLst>
      </pc:sldChg>
      <pc:sldChg chg="del">
        <pc:chgData name="ekidd@inspiring-impact.com" userId="S::urn:spo:guest#ekidd@inspiring-impact.com::" providerId="AD" clId="Web-{1DF50288-8862-F71F-5A5B-0392820AD5D7}" dt="2026-02-04T03:32:32.142" v="18"/>
        <pc:sldMkLst>
          <pc:docMk/>
          <pc:sldMk cId="0" sldId="261"/>
        </pc:sldMkLst>
      </pc:sldChg>
      <pc:sldChg chg="del">
        <pc:chgData name="ekidd@inspiring-impact.com" userId="S::urn:spo:guest#ekidd@inspiring-impact.com::" providerId="AD" clId="Web-{1DF50288-8862-F71F-5A5B-0392820AD5D7}" dt="2026-02-04T03:32:32.142" v="17"/>
        <pc:sldMkLst>
          <pc:docMk/>
          <pc:sldMk cId="0" sldId="262"/>
        </pc:sldMkLst>
      </pc:sldChg>
      <pc:sldChg chg="del">
        <pc:chgData name="ekidd@inspiring-impact.com" userId="S::urn:spo:guest#ekidd@inspiring-impact.com::" providerId="AD" clId="Web-{1DF50288-8862-F71F-5A5B-0392820AD5D7}" dt="2026-02-04T03:32:32.142" v="16"/>
        <pc:sldMkLst>
          <pc:docMk/>
          <pc:sldMk cId="0" sldId="263"/>
        </pc:sldMkLst>
      </pc:sldChg>
      <pc:sldChg chg="del">
        <pc:chgData name="ekidd@inspiring-impact.com" userId="S::urn:spo:guest#ekidd@inspiring-impact.com::" providerId="AD" clId="Web-{1DF50288-8862-F71F-5A5B-0392820AD5D7}" dt="2026-02-04T03:32:32.127" v="15"/>
        <pc:sldMkLst>
          <pc:docMk/>
          <pc:sldMk cId="0" sldId="264"/>
        </pc:sldMkLst>
      </pc:sldChg>
      <pc:sldChg chg="del">
        <pc:chgData name="ekidd@inspiring-impact.com" userId="S::urn:spo:guest#ekidd@inspiring-impact.com::" providerId="AD" clId="Web-{1DF50288-8862-F71F-5A5B-0392820AD5D7}" dt="2026-02-04T03:32:32.127" v="13"/>
        <pc:sldMkLst>
          <pc:docMk/>
          <pc:sldMk cId="0" sldId="266"/>
        </pc:sldMkLst>
      </pc:sldChg>
      <pc:sldChg chg="modSp">
        <pc:chgData name="ekidd@inspiring-impact.com" userId="S::urn:spo:guest#ekidd@inspiring-impact.com::" providerId="AD" clId="Web-{1DF50288-8862-F71F-5A5B-0392820AD5D7}" dt="2026-02-04T03:44:55.571" v="91" actId="20577"/>
        <pc:sldMkLst>
          <pc:docMk/>
          <pc:sldMk cId="0" sldId="269"/>
        </pc:sldMkLst>
        <pc:spChg chg="mod">
          <ac:chgData name="ekidd@inspiring-impact.com" userId="S::urn:spo:guest#ekidd@inspiring-impact.com::" providerId="AD" clId="Web-{1DF50288-8862-F71F-5A5B-0392820AD5D7}" dt="2026-02-04T03:44:28.977" v="86" actId="1076"/>
          <ac:spMkLst>
            <pc:docMk/>
            <pc:sldMk cId="0" sldId="269"/>
            <ac:spMk id="16" creationId="{00000000-0000-0000-0000-000000000000}"/>
          </ac:spMkLst>
        </pc:spChg>
        <pc:spChg chg="mod">
          <ac:chgData name="ekidd@inspiring-impact.com" userId="S::urn:spo:guest#ekidd@inspiring-impact.com::" providerId="AD" clId="Web-{1DF50288-8862-F71F-5A5B-0392820AD5D7}" dt="2026-02-04T03:44:55.571" v="91" actId="20577"/>
          <ac:spMkLst>
            <pc:docMk/>
            <pc:sldMk cId="0" sldId="269"/>
            <ac:spMk id="17" creationId="{00000000-0000-0000-0000-000000000000}"/>
          </ac:spMkLst>
        </pc:spChg>
        <pc:spChg chg="mod">
          <ac:chgData name="ekidd@inspiring-impact.com" userId="S::urn:spo:guest#ekidd@inspiring-impact.com::" providerId="AD" clId="Web-{1DF50288-8862-F71F-5A5B-0392820AD5D7}" dt="2026-02-04T03:44:38.055" v="88" actId="1076"/>
          <ac:spMkLst>
            <pc:docMk/>
            <pc:sldMk cId="0" sldId="269"/>
            <ac:spMk id="19" creationId="{00000000-0000-0000-0000-000000000000}"/>
          </ac:spMkLst>
        </pc:spChg>
        <pc:grpChg chg="mod">
          <ac:chgData name="ekidd@inspiring-impact.com" userId="S::urn:spo:guest#ekidd@inspiring-impact.com::" providerId="AD" clId="Web-{1DF50288-8862-F71F-5A5B-0392820AD5D7}" dt="2026-02-04T03:44:34.165" v="87" actId="1076"/>
          <ac:grpSpMkLst>
            <pc:docMk/>
            <pc:sldMk cId="0" sldId="269"/>
            <ac:grpSpMk id="30" creationId="{00000000-0000-0000-0000-000000000000}"/>
          </ac:grpSpMkLst>
        </pc:grpChg>
      </pc:sldChg>
      <pc:sldChg chg="del">
        <pc:chgData name="ekidd@inspiring-impact.com" userId="S::urn:spo:guest#ekidd@inspiring-impact.com::" providerId="AD" clId="Web-{1DF50288-8862-F71F-5A5B-0392820AD5D7}" dt="2026-02-04T03:32:32.127" v="14"/>
        <pc:sldMkLst>
          <pc:docMk/>
          <pc:sldMk cId="3633941920" sldId="270"/>
        </pc:sldMkLst>
      </pc:sldChg>
      <pc:sldChg chg="del mod modShow">
        <pc:chgData name="ekidd@inspiring-impact.com" userId="S::urn:spo:guest#ekidd@inspiring-impact.com::" providerId="AD" clId="Web-{1DF50288-8862-F71F-5A5B-0392820AD5D7}" dt="2026-02-04T03:43:41.962" v="82"/>
        <pc:sldMkLst>
          <pc:docMk/>
          <pc:sldMk cId="695974054" sldId="271"/>
        </pc:sldMkLst>
      </pc:sldChg>
      <pc:sldChg chg="del">
        <pc:chgData name="ekidd@inspiring-impact.com" userId="S::urn:spo:guest#ekidd@inspiring-impact.com::" providerId="AD" clId="Web-{1DF50288-8862-F71F-5A5B-0392820AD5D7}" dt="2026-02-04T03:32:32.158" v="20"/>
        <pc:sldMkLst>
          <pc:docMk/>
          <pc:sldMk cId="3411069033" sldId="272"/>
        </pc:sldMkLst>
      </pc:sldChg>
      <pc:sldChg chg="add">
        <pc:chgData name="ekidd@inspiring-impact.com" userId="S::urn:spo:guest#ekidd@inspiring-impact.com::" providerId="AD" clId="Web-{1DF50288-8862-F71F-5A5B-0392820AD5D7}" dt="2026-02-04T03:32:15.674" v="1"/>
        <pc:sldMkLst>
          <pc:docMk/>
          <pc:sldMk cId="1123143851" sldId="274"/>
        </pc:sldMkLst>
      </pc:sldChg>
      <pc:sldChg chg="add">
        <pc:chgData name="ekidd@inspiring-impact.com" userId="S::urn:spo:guest#ekidd@inspiring-impact.com::" providerId="AD" clId="Web-{1DF50288-8862-F71F-5A5B-0392820AD5D7}" dt="2026-02-04T03:32:15.752" v="2"/>
        <pc:sldMkLst>
          <pc:docMk/>
          <pc:sldMk cId="3965638903" sldId="275"/>
        </pc:sldMkLst>
      </pc:sldChg>
      <pc:sldChg chg="add">
        <pc:chgData name="ekidd@inspiring-impact.com" userId="S::urn:spo:guest#ekidd@inspiring-impact.com::" providerId="AD" clId="Web-{1DF50288-8862-F71F-5A5B-0392820AD5D7}" dt="2026-02-04T03:32:15.830" v="3"/>
        <pc:sldMkLst>
          <pc:docMk/>
          <pc:sldMk cId="2551400312" sldId="276"/>
        </pc:sldMkLst>
      </pc:sldChg>
      <pc:sldChg chg="add">
        <pc:chgData name="ekidd@inspiring-impact.com" userId="S::urn:spo:guest#ekidd@inspiring-impact.com::" providerId="AD" clId="Web-{1DF50288-8862-F71F-5A5B-0392820AD5D7}" dt="2026-02-04T03:32:15.892" v="4"/>
        <pc:sldMkLst>
          <pc:docMk/>
          <pc:sldMk cId="2972520026" sldId="277"/>
        </pc:sldMkLst>
      </pc:sldChg>
      <pc:sldChg chg="add">
        <pc:chgData name="ekidd@inspiring-impact.com" userId="S::urn:spo:guest#ekidd@inspiring-impact.com::" providerId="AD" clId="Web-{1DF50288-8862-F71F-5A5B-0392820AD5D7}" dt="2026-02-04T03:32:16.002" v="5"/>
        <pc:sldMkLst>
          <pc:docMk/>
          <pc:sldMk cId="2792702885" sldId="278"/>
        </pc:sldMkLst>
      </pc:sldChg>
      <pc:sldChg chg="add">
        <pc:chgData name="ekidd@inspiring-impact.com" userId="S::urn:spo:guest#ekidd@inspiring-impact.com::" providerId="AD" clId="Web-{1DF50288-8862-F71F-5A5B-0392820AD5D7}" dt="2026-02-04T03:32:16.064" v="6"/>
        <pc:sldMkLst>
          <pc:docMk/>
          <pc:sldMk cId="1045698045" sldId="279"/>
        </pc:sldMkLst>
      </pc:sldChg>
      <pc:sldChg chg="add">
        <pc:chgData name="ekidd@inspiring-impact.com" userId="S::urn:spo:guest#ekidd@inspiring-impact.com::" providerId="AD" clId="Web-{1DF50288-8862-F71F-5A5B-0392820AD5D7}" dt="2026-02-04T03:32:16.111" v="7"/>
        <pc:sldMkLst>
          <pc:docMk/>
          <pc:sldMk cId="479976527" sldId="280"/>
        </pc:sldMkLst>
      </pc:sldChg>
      <pc:sldChg chg="add">
        <pc:chgData name="ekidd@inspiring-impact.com" userId="S::urn:spo:guest#ekidd@inspiring-impact.com::" providerId="AD" clId="Web-{1DF50288-8862-F71F-5A5B-0392820AD5D7}" dt="2026-02-04T03:32:16.174" v="8"/>
        <pc:sldMkLst>
          <pc:docMk/>
          <pc:sldMk cId="3624055069" sldId="281"/>
        </pc:sldMkLst>
      </pc:sldChg>
      <pc:sldChg chg="add">
        <pc:chgData name="ekidd@inspiring-impact.com" userId="S::urn:spo:guest#ekidd@inspiring-impact.com::" providerId="AD" clId="Web-{1DF50288-8862-F71F-5A5B-0392820AD5D7}" dt="2026-02-04T03:32:16.236" v="9"/>
        <pc:sldMkLst>
          <pc:docMk/>
          <pc:sldMk cId="2807245982" sldId="282"/>
        </pc:sldMkLst>
      </pc:sldChg>
      <pc:sldChg chg="add">
        <pc:chgData name="ekidd@inspiring-impact.com" userId="S::urn:spo:guest#ekidd@inspiring-impact.com::" providerId="AD" clId="Web-{1DF50288-8862-F71F-5A5B-0392820AD5D7}" dt="2026-02-04T03:32:16.346" v="10"/>
        <pc:sldMkLst>
          <pc:docMk/>
          <pc:sldMk cId="3009275895" sldId="283"/>
        </pc:sldMkLst>
      </pc:sldChg>
      <pc:sldChg chg="add">
        <pc:chgData name="ekidd@inspiring-impact.com" userId="S::urn:spo:guest#ekidd@inspiring-impact.com::" providerId="AD" clId="Web-{1DF50288-8862-F71F-5A5B-0392820AD5D7}" dt="2026-02-04T03:32:16.471" v="11"/>
        <pc:sldMkLst>
          <pc:docMk/>
          <pc:sldMk cId="849162898" sldId="284"/>
        </pc:sldMkLst>
      </pc:sldChg>
      <pc:sldChg chg="add">
        <pc:chgData name="ekidd@inspiring-impact.com" userId="S::urn:spo:guest#ekidd@inspiring-impact.com::" providerId="AD" clId="Web-{1DF50288-8862-F71F-5A5B-0392820AD5D7}" dt="2026-02-04T03:32:16.517" v="12"/>
        <pc:sldMkLst>
          <pc:docMk/>
          <pc:sldMk cId="1054259680" sldId="285"/>
        </pc:sldMkLst>
      </pc:sldChg>
    </pc:docChg>
  </pc:docChgLst>
  <pc:docChgLst>
    <pc:chgData name="Ameliea Dulaney" userId="S::ameliea.dulaney@akoyago.com::c3efb19a-0fa1-4b19-abd6-39636bb7c5a6" providerId="AD" clId="Web-{7872FCB3-FB0F-BE73-C1D4-3BDF131E413B}"/>
    <pc:docChg chg="addSld delSld modSld">
      <pc:chgData name="Ameliea Dulaney" userId="S::ameliea.dulaney@akoyago.com::c3efb19a-0fa1-4b19-abd6-39636bb7c5a6" providerId="AD" clId="Web-{7872FCB3-FB0F-BE73-C1D4-3BDF131E413B}" dt="2026-02-05T16:18:28.689" v="274" actId="20577"/>
      <pc:docMkLst>
        <pc:docMk/>
      </pc:docMkLst>
      <pc:sldChg chg="addSp delSp modSp">
        <pc:chgData name="Ameliea Dulaney" userId="S::ameliea.dulaney@akoyago.com::c3efb19a-0fa1-4b19-abd6-39636bb7c5a6" providerId="AD" clId="Web-{7872FCB3-FB0F-BE73-C1D4-3BDF131E413B}" dt="2026-02-05T16:18:28.689" v="274" actId="20577"/>
        <pc:sldMkLst>
          <pc:docMk/>
          <pc:sldMk cId="0" sldId="256"/>
        </pc:sldMkLst>
        <pc:spChg chg="mod">
          <ac:chgData name="Ameliea Dulaney" userId="S::ameliea.dulaney@akoyago.com::c3efb19a-0fa1-4b19-abd6-39636bb7c5a6" providerId="AD" clId="Web-{7872FCB3-FB0F-BE73-C1D4-3BDF131E413B}" dt="2026-02-05T16:18:28.689" v="274" actId="20577"/>
          <ac:spMkLst>
            <pc:docMk/>
            <pc:sldMk cId="0" sldId="256"/>
            <ac:spMk id="8" creationId="{00000000-0000-0000-0000-000000000000}"/>
          </ac:spMkLst>
        </pc:spChg>
        <pc:spChg chg="mod">
          <ac:chgData name="Ameliea Dulaney" userId="S::ameliea.dulaney@akoyago.com::c3efb19a-0fa1-4b19-abd6-39636bb7c5a6" providerId="AD" clId="Web-{7872FCB3-FB0F-BE73-C1D4-3BDF131E413B}" dt="2026-02-04T22:03:52.313" v="238" actId="14100"/>
          <ac:spMkLst>
            <pc:docMk/>
            <pc:sldMk cId="0" sldId="256"/>
            <ac:spMk id="9" creationId="{00000000-0000-0000-0000-000000000000}"/>
          </ac:spMkLst>
        </pc:spChg>
        <pc:picChg chg="add del mod">
          <ac:chgData name="Ameliea Dulaney" userId="S::ameliea.dulaney@akoyago.com::c3efb19a-0fa1-4b19-abd6-39636bb7c5a6" providerId="AD" clId="Web-{7872FCB3-FB0F-BE73-C1D4-3BDF131E413B}" dt="2026-02-04T22:01:23.953" v="185"/>
          <ac:picMkLst>
            <pc:docMk/>
            <pc:sldMk cId="0" sldId="256"/>
            <ac:picMk id="11" creationId="{B41D58DA-D02D-B0E4-0FAD-C78A551AEEEB}"/>
          </ac:picMkLst>
        </pc:picChg>
        <pc:picChg chg="add mod">
          <ac:chgData name="Ameliea Dulaney" userId="S::ameliea.dulaney@akoyago.com::c3efb19a-0fa1-4b19-abd6-39636bb7c5a6" providerId="AD" clId="Web-{7872FCB3-FB0F-BE73-C1D4-3BDF131E413B}" dt="2026-02-04T22:25:28.495" v="265" actId="1076"/>
          <ac:picMkLst>
            <pc:docMk/>
            <pc:sldMk cId="0" sldId="256"/>
            <ac:picMk id="13" creationId="{03DE3623-77EC-FBF6-FE69-1BC282F87DEB}"/>
          </ac:picMkLst>
        </pc:picChg>
      </pc:sldChg>
      <pc:sldChg chg="addSp delSp modSp mod setBg">
        <pc:chgData name="Ameliea Dulaney" userId="S::ameliea.dulaney@akoyago.com::c3efb19a-0fa1-4b19-abd6-39636bb7c5a6" providerId="AD" clId="Web-{7872FCB3-FB0F-BE73-C1D4-3BDF131E413B}" dt="2026-02-04T22:24:44.604" v="264" actId="1076"/>
        <pc:sldMkLst>
          <pc:docMk/>
          <pc:sldMk cId="0" sldId="257"/>
        </pc:sldMkLst>
        <pc:spChg chg="del mod topLvl">
          <ac:chgData name="Ameliea Dulaney" userId="S::ameliea.dulaney@akoyago.com::c3efb19a-0fa1-4b19-abd6-39636bb7c5a6" providerId="AD" clId="Web-{7872FCB3-FB0F-BE73-C1D4-3BDF131E413B}" dt="2026-02-04T21:05:34.599" v="84"/>
          <ac:spMkLst>
            <pc:docMk/>
            <pc:sldMk cId="0" sldId="257"/>
            <ac:spMk id="3" creationId="{00000000-0000-0000-0000-000000000000}"/>
          </ac:spMkLst>
        </pc:spChg>
        <pc:spChg chg="del mod topLvl">
          <ac:chgData name="Ameliea Dulaney" userId="S::ameliea.dulaney@akoyago.com::c3efb19a-0fa1-4b19-abd6-39636bb7c5a6" providerId="AD" clId="Web-{7872FCB3-FB0F-BE73-C1D4-3BDF131E413B}" dt="2026-02-04T21:04:52.082" v="80"/>
          <ac:spMkLst>
            <pc:docMk/>
            <pc:sldMk cId="0" sldId="257"/>
            <ac:spMk id="4" creationId="{00000000-0000-0000-0000-000000000000}"/>
          </ac:spMkLst>
        </pc:spChg>
        <pc:spChg chg="mod">
          <ac:chgData name="Ameliea Dulaney" userId="S::ameliea.dulaney@akoyago.com::c3efb19a-0fa1-4b19-abd6-39636bb7c5a6" providerId="AD" clId="Web-{7872FCB3-FB0F-BE73-C1D4-3BDF131E413B}" dt="2026-02-04T21:04:20.535" v="77"/>
          <ac:spMkLst>
            <pc:docMk/>
            <pc:sldMk cId="0" sldId="257"/>
            <ac:spMk id="6" creationId="{00000000-0000-0000-0000-000000000000}"/>
          </ac:spMkLst>
        </pc:spChg>
        <pc:spChg chg="mod">
          <ac:chgData name="Ameliea Dulaney" userId="S::ameliea.dulaney@akoyago.com::c3efb19a-0fa1-4b19-abd6-39636bb7c5a6" providerId="AD" clId="Web-{7872FCB3-FB0F-BE73-C1D4-3BDF131E413B}" dt="2026-02-04T22:24:44.573" v="262" actId="1076"/>
          <ac:spMkLst>
            <pc:docMk/>
            <pc:sldMk cId="0" sldId="257"/>
            <ac:spMk id="11" creationId="{3DB98E99-91AF-285B-2388-9507B4F73C4A}"/>
          </ac:spMkLst>
        </pc:spChg>
        <pc:spChg chg="del mod">
          <ac:chgData name="Ameliea Dulaney" userId="S::ameliea.dulaney@akoyago.com::c3efb19a-0fa1-4b19-abd6-39636bb7c5a6" providerId="AD" clId="Web-{7872FCB3-FB0F-BE73-C1D4-3BDF131E413B}" dt="2026-02-04T22:19:06.881" v="241"/>
          <ac:spMkLst>
            <pc:docMk/>
            <pc:sldMk cId="0" sldId="257"/>
            <ac:spMk id="12" creationId="{894666CD-44FE-23AD-11D9-C853620D87D0}"/>
          </ac:spMkLst>
        </pc:spChg>
        <pc:spChg chg="mod">
          <ac:chgData name="Ameliea Dulaney" userId="S::ameliea.dulaney@akoyago.com::c3efb19a-0fa1-4b19-abd6-39636bb7c5a6" providerId="AD" clId="Web-{7872FCB3-FB0F-BE73-C1D4-3BDF131E413B}" dt="2026-02-04T22:24:44.588" v="263" actId="1076"/>
          <ac:spMkLst>
            <pc:docMk/>
            <pc:sldMk cId="0" sldId="257"/>
            <ac:spMk id="13" creationId="{18F63320-A59E-1EF4-8711-39AEB85F1D12}"/>
          </ac:spMkLst>
        </pc:spChg>
        <pc:spChg chg="del mod">
          <ac:chgData name="Ameliea Dulaney" userId="S::ameliea.dulaney@akoyago.com::c3efb19a-0fa1-4b19-abd6-39636bb7c5a6" providerId="AD" clId="Web-{7872FCB3-FB0F-BE73-C1D4-3BDF131E413B}" dt="2026-02-04T22:19:06.881" v="240"/>
          <ac:spMkLst>
            <pc:docMk/>
            <pc:sldMk cId="0" sldId="257"/>
            <ac:spMk id="14" creationId="{355733E5-07A8-15C6-7573-66E3EF6F2F11}"/>
          </ac:spMkLst>
        </pc:spChg>
        <pc:grpChg chg="del">
          <ac:chgData name="Ameliea Dulaney" userId="S::ameliea.dulaney@akoyago.com::c3efb19a-0fa1-4b19-abd6-39636bb7c5a6" providerId="AD" clId="Web-{7872FCB3-FB0F-BE73-C1D4-3BDF131E413B}" dt="2026-02-04T21:04:52.082" v="80"/>
          <ac:grpSpMkLst>
            <pc:docMk/>
            <pc:sldMk cId="0" sldId="257"/>
            <ac:grpSpMk id="2" creationId="{00000000-0000-0000-0000-000000000000}"/>
          </ac:grpSpMkLst>
        </pc:grpChg>
        <pc:grpChg chg="del">
          <ac:chgData name="Ameliea Dulaney" userId="S::ameliea.dulaney@akoyago.com::c3efb19a-0fa1-4b19-abd6-39636bb7c5a6" providerId="AD" clId="Web-{7872FCB3-FB0F-BE73-C1D4-3BDF131E413B}" dt="2026-02-04T21:05:31.849" v="83"/>
          <ac:grpSpMkLst>
            <pc:docMk/>
            <pc:sldMk cId="0" sldId="257"/>
            <ac:grpSpMk id="5" creationId="{00000000-0000-0000-0000-000000000000}"/>
          </ac:grpSpMkLst>
        </pc:grpChg>
        <pc:picChg chg="mod modCrop">
          <ac:chgData name="Ameliea Dulaney" userId="S::ameliea.dulaney@akoyago.com::c3efb19a-0fa1-4b19-abd6-39636bb7c5a6" providerId="AD" clId="Web-{7872FCB3-FB0F-BE73-C1D4-3BDF131E413B}" dt="2026-02-04T22:24:44.604" v="264" actId="1076"/>
          <ac:picMkLst>
            <pc:docMk/>
            <pc:sldMk cId="0" sldId="257"/>
            <ac:picMk id="9" creationId="{22DE33C4-A739-D363-69F7-155348A56632}"/>
          </ac:picMkLst>
        </pc:picChg>
        <pc:picChg chg="del mod modCrop">
          <ac:chgData name="Ameliea Dulaney" userId="S::ameliea.dulaney@akoyago.com::c3efb19a-0fa1-4b19-abd6-39636bb7c5a6" providerId="AD" clId="Web-{7872FCB3-FB0F-BE73-C1D4-3BDF131E413B}" dt="2026-02-04T22:19:06.866" v="239"/>
          <ac:picMkLst>
            <pc:docMk/>
            <pc:sldMk cId="0" sldId="257"/>
            <ac:picMk id="10" creationId="{AEFDA0E5-4B60-AB50-542A-47959D69F045}"/>
          </ac:picMkLst>
        </pc:picChg>
        <pc:picChg chg="del">
          <ac:chgData name="Ameliea Dulaney" userId="S::ameliea.dulaney@akoyago.com::c3efb19a-0fa1-4b19-abd6-39636bb7c5a6" providerId="AD" clId="Web-{7872FCB3-FB0F-BE73-C1D4-3BDF131E413B}" dt="2026-02-04T21:03:35.049" v="64"/>
          <ac:picMkLst>
            <pc:docMk/>
            <pc:sldMk cId="0" sldId="257"/>
            <ac:picMk id="15" creationId="{FDA7DDD7-8568-A7E4-706B-E915530D04B4}"/>
          </ac:picMkLst>
        </pc:picChg>
        <pc:picChg chg="add mod">
          <ac:chgData name="Ameliea Dulaney" userId="S::ameliea.dulaney@akoyago.com::c3efb19a-0fa1-4b19-abd6-39636bb7c5a6" providerId="AD" clId="Web-{7872FCB3-FB0F-BE73-C1D4-3BDF131E413B}" dt="2026-02-04T22:00:08.235" v="170" actId="1076"/>
          <ac:picMkLst>
            <pc:docMk/>
            <pc:sldMk cId="0" sldId="257"/>
            <ac:picMk id="16" creationId="{297D7B70-177F-4D6D-AD99-A36397E1D0AF}"/>
          </ac:picMkLst>
        </pc:picChg>
      </pc:sldChg>
      <pc:sldChg chg="modSp">
        <pc:chgData name="Ameliea Dulaney" userId="S::ameliea.dulaney@akoyago.com::c3efb19a-0fa1-4b19-abd6-39636bb7c5a6" providerId="AD" clId="Web-{7872FCB3-FB0F-BE73-C1D4-3BDF131E413B}" dt="2026-02-04T22:22:42.915" v="248" actId="14100"/>
        <pc:sldMkLst>
          <pc:docMk/>
          <pc:sldMk cId="0" sldId="269"/>
        </pc:sldMkLst>
        <pc:spChg chg="mod">
          <ac:chgData name="Ameliea Dulaney" userId="S::ameliea.dulaney@akoyago.com::c3efb19a-0fa1-4b19-abd6-39636bb7c5a6" providerId="AD" clId="Web-{7872FCB3-FB0F-BE73-C1D4-3BDF131E413B}" dt="2026-02-04T22:22:42.915" v="248" actId="14100"/>
          <ac:spMkLst>
            <pc:docMk/>
            <pc:sldMk cId="0" sldId="269"/>
            <ac:spMk id="14" creationId="{00000000-0000-0000-0000-000000000000}"/>
          </ac:spMkLst>
        </pc:spChg>
      </pc:sldChg>
      <pc:sldChg chg="addSp modSp del">
        <pc:chgData name="Ameliea Dulaney" userId="S::ameliea.dulaney@akoyago.com::c3efb19a-0fa1-4b19-abd6-39636bb7c5a6" providerId="AD" clId="Web-{7872FCB3-FB0F-BE73-C1D4-3BDF131E413B}" dt="2026-02-04T21:49:42.901" v="131"/>
        <pc:sldMkLst>
          <pc:docMk/>
          <pc:sldMk cId="3741217936" sldId="273"/>
        </pc:sldMkLst>
        <pc:spChg chg="add mod">
          <ac:chgData name="Ameliea Dulaney" userId="S::ameliea.dulaney@akoyago.com::c3efb19a-0fa1-4b19-abd6-39636bb7c5a6" providerId="AD" clId="Web-{7872FCB3-FB0F-BE73-C1D4-3BDF131E413B}" dt="2026-02-04T21:01:17.061" v="61" actId="1076"/>
          <ac:spMkLst>
            <pc:docMk/>
            <pc:sldMk cId="3741217936" sldId="273"/>
            <ac:spMk id="3" creationId="{743B18ED-6540-1994-5FF2-F88CF0F718EB}"/>
          </ac:spMkLst>
        </pc:spChg>
        <pc:spChg chg="add mod">
          <ac:chgData name="Ameliea Dulaney" userId="S::ameliea.dulaney@akoyago.com::c3efb19a-0fa1-4b19-abd6-39636bb7c5a6" providerId="AD" clId="Web-{7872FCB3-FB0F-BE73-C1D4-3BDF131E413B}" dt="2026-02-04T21:00:46.013" v="55" actId="14100"/>
          <ac:spMkLst>
            <pc:docMk/>
            <pc:sldMk cId="3741217936" sldId="273"/>
            <ac:spMk id="7" creationId="{B8AD78A7-C621-FE7F-FA65-EFFFCD549AB5}"/>
          </ac:spMkLst>
        </pc:spChg>
        <pc:spChg chg="add mod">
          <ac:chgData name="Ameliea Dulaney" userId="S::ameliea.dulaney@akoyago.com::c3efb19a-0fa1-4b19-abd6-39636bb7c5a6" providerId="AD" clId="Web-{7872FCB3-FB0F-BE73-C1D4-3BDF131E413B}" dt="2026-02-04T21:01:11.779" v="59" actId="1076"/>
          <ac:spMkLst>
            <pc:docMk/>
            <pc:sldMk cId="3741217936" sldId="273"/>
            <ac:spMk id="9" creationId="{C738EC7E-D3ED-83D6-35A2-DC0183119830}"/>
          </ac:spMkLst>
        </pc:spChg>
        <pc:spChg chg="add mod">
          <ac:chgData name="Ameliea Dulaney" userId="S::ameliea.dulaney@akoyago.com::c3efb19a-0fa1-4b19-abd6-39636bb7c5a6" providerId="AD" clId="Web-{7872FCB3-FB0F-BE73-C1D4-3BDF131E413B}" dt="2026-02-04T21:00:38.763" v="53" actId="1076"/>
          <ac:spMkLst>
            <pc:docMk/>
            <pc:sldMk cId="3741217936" sldId="273"/>
            <ac:spMk id="11" creationId="{5452A2FA-3E73-E991-2CBC-7394777A1F24}"/>
          </ac:spMkLst>
        </pc:spChg>
        <pc:picChg chg="mod">
          <ac:chgData name="Ameliea Dulaney" userId="S::ameliea.dulaney@akoyago.com::c3efb19a-0fa1-4b19-abd6-39636bb7c5a6" providerId="AD" clId="Web-{7872FCB3-FB0F-BE73-C1D4-3BDF131E413B}" dt="2026-02-04T21:00:49.388" v="56" actId="1076"/>
          <ac:picMkLst>
            <pc:docMk/>
            <pc:sldMk cId="3741217936" sldId="273"/>
            <ac:picMk id="4" creationId="{4CD60230-E597-8E99-EA25-4BF859DF17C7}"/>
          </ac:picMkLst>
        </pc:picChg>
        <pc:picChg chg="add mod">
          <ac:chgData name="Ameliea Dulaney" userId="S::ameliea.dulaney@akoyago.com::c3efb19a-0fa1-4b19-abd6-39636bb7c5a6" providerId="AD" clId="Web-{7872FCB3-FB0F-BE73-C1D4-3BDF131E413B}" dt="2026-02-04T21:01:07.639" v="58" actId="1076"/>
          <ac:picMkLst>
            <pc:docMk/>
            <pc:sldMk cId="3741217936" sldId="273"/>
            <ac:picMk id="13" creationId="{068AE252-7E83-DA27-699D-7F1938D135A4}"/>
          </ac:picMkLst>
        </pc:picChg>
        <pc:picChg chg="add mod">
          <ac:chgData name="Ameliea Dulaney" userId="S::ameliea.dulaney@akoyago.com::c3efb19a-0fa1-4b19-abd6-39636bb7c5a6" providerId="AD" clId="Web-{7872FCB3-FB0F-BE73-C1D4-3BDF131E413B}" dt="2026-02-04T21:00:13.246" v="48" actId="1076"/>
          <ac:picMkLst>
            <pc:docMk/>
            <pc:sldMk cId="3741217936" sldId="273"/>
            <ac:picMk id="15" creationId="{A2A046C7-1C44-5F87-7539-7287906C6E24}"/>
          </ac:picMkLst>
        </pc:picChg>
      </pc:sldChg>
      <pc:sldChg chg="add replId">
        <pc:chgData name="Ameliea Dulaney" userId="S::ameliea.dulaney@akoyago.com::c3efb19a-0fa1-4b19-abd6-39636bb7c5a6" providerId="AD" clId="Web-{7872FCB3-FB0F-BE73-C1D4-3BDF131E413B}" dt="2026-02-04T21:01:35.718" v="62"/>
        <pc:sldMkLst>
          <pc:docMk/>
          <pc:sldMk cId="4105933632" sldId="286"/>
        </pc:sldMkLst>
      </pc:sldChg>
    </pc:docChg>
  </pc:docChgLst>
  <pc:docChgLst>
    <pc:chgData name="Ameliea Dulaney" userId="S::ameliea.dulaney@akoyago.com::c3efb19a-0fa1-4b19-abd6-39636bb7c5a6" providerId="AD" clId="Web-{0F3D011A-3C43-C89D-76EF-A7B1CDD6472E}"/>
    <pc:docChg chg="modSld">
      <pc:chgData name="Ameliea Dulaney" userId="S::ameliea.dulaney@akoyago.com::c3efb19a-0fa1-4b19-abd6-39636bb7c5a6" providerId="AD" clId="Web-{0F3D011A-3C43-C89D-76EF-A7B1CDD6472E}" dt="2026-01-13T19:33:13.010" v="14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ANO3SS9pQs?si=jfIVhX288Pa4RTzL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ANO3SS9pQs?feature=oembed" TargetMode="Externa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56744"/>
            <a:ext cx="19780640" cy="17602567"/>
            <a:chOff x="0" y="0"/>
            <a:chExt cx="913373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3373" cy="812800"/>
            </a:xfrm>
            <a:custGeom>
              <a:avLst/>
              <a:gdLst/>
              <a:ahLst/>
              <a:cxnLst/>
              <a:rect l="l" t="t" r="r" b="b"/>
              <a:pathLst>
                <a:path w="913373" h="812800">
                  <a:moveTo>
                    <a:pt x="456686" y="0"/>
                  </a:moveTo>
                  <a:cubicBezTo>
                    <a:pt x="204465" y="0"/>
                    <a:pt x="0" y="181951"/>
                    <a:pt x="0" y="406400"/>
                  </a:cubicBezTo>
                  <a:cubicBezTo>
                    <a:pt x="0" y="630849"/>
                    <a:pt x="204465" y="812800"/>
                    <a:pt x="456686" y="812800"/>
                  </a:cubicBezTo>
                  <a:cubicBezTo>
                    <a:pt x="708907" y="812800"/>
                    <a:pt x="913373" y="630849"/>
                    <a:pt x="913373" y="406400"/>
                  </a:cubicBezTo>
                  <a:cubicBezTo>
                    <a:pt x="913373" y="181951"/>
                    <a:pt x="708907" y="0"/>
                    <a:pt x="456686" y="0"/>
                  </a:cubicBezTo>
                  <a:close/>
                </a:path>
              </a:pathLst>
            </a:custGeom>
            <a:solidFill>
              <a:srgbClr val="068B88"/>
            </a:solidFill>
            <a:ln w="666750" cap="sq">
              <a:solidFill>
                <a:srgbClr val="00A6A3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85629" y="28575"/>
              <a:ext cx="742115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428771" y="-3511635"/>
            <a:ext cx="19780640" cy="17602567"/>
            <a:chOff x="0" y="0"/>
            <a:chExt cx="913373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13373" cy="812800"/>
            </a:xfrm>
            <a:custGeom>
              <a:avLst/>
              <a:gdLst/>
              <a:ahLst/>
              <a:cxnLst/>
              <a:rect l="l" t="t" r="r" b="b"/>
              <a:pathLst>
                <a:path w="913373" h="812800">
                  <a:moveTo>
                    <a:pt x="456686" y="0"/>
                  </a:moveTo>
                  <a:cubicBezTo>
                    <a:pt x="204465" y="0"/>
                    <a:pt x="0" y="181951"/>
                    <a:pt x="0" y="406400"/>
                  </a:cubicBezTo>
                  <a:cubicBezTo>
                    <a:pt x="0" y="630849"/>
                    <a:pt x="204465" y="812800"/>
                    <a:pt x="456686" y="812800"/>
                  </a:cubicBezTo>
                  <a:cubicBezTo>
                    <a:pt x="708907" y="812800"/>
                    <a:pt x="913373" y="630849"/>
                    <a:pt x="913373" y="406400"/>
                  </a:cubicBezTo>
                  <a:cubicBezTo>
                    <a:pt x="913373" y="181951"/>
                    <a:pt x="708907" y="0"/>
                    <a:pt x="456686" y="0"/>
                  </a:cubicBezTo>
                  <a:close/>
                </a:path>
              </a:pathLst>
            </a:custGeom>
            <a:solidFill>
              <a:srgbClr val="036563"/>
            </a:solidFill>
            <a:ln w="666750" cap="sq">
              <a:solidFill>
                <a:srgbClr val="12727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5629" y="28575"/>
              <a:ext cx="742115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278720" y="1981959"/>
            <a:ext cx="15307525" cy="6781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6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POWER OF BUILDING UNRESTRICTED ENDOWMENTS:</a:t>
            </a:r>
            <a:endParaRPr lang="en-US" sz="6600" dirty="0">
              <a:ea typeface="Calibri"/>
              <a:cs typeface="Calibri"/>
            </a:endParaRPr>
          </a:p>
          <a:p>
            <a:r>
              <a:rPr lang="en-US" sz="6600" b="1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UNLOCKING YOUR FOUNDATION'S GREATEST OPPORTUNITY </a:t>
            </a:r>
            <a:endParaRPr lang="en-US" sz="6600" b="1" dirty="0">
              <a:solidFill>
                <a:srgbClr val="FFFFFF"/>
              </a:solidFill>
              <a:latin typeface="Lato Bold"/>
              <a:ea typeface="Lato Bold"/>
              <a:cs typeface="Lato Bold"/>
            </a:endParaRPr>
          </a:p>
          <a:p>
            <a:pPr algn="l">
              <a:lnSpc>
                <a:spcPts val="3509"/>
              </a:lnSpc>
            </a:pPr>
            <a:r>
              <a:rPr lang="en-US" sz="30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endParaRPr lang="en-US" sz="3000" dirty="0">
              <a:solidFill>
                <a:srgbClr val="FFFFFF"/>
              </a:solidFill>
              <a:latin typeface="Lato"/>
              <a:ea typeface="Lato"/>
              <a:cs typeface="Lato"/>
            </a:endParaRPr>
          </a:p>
          <a:p>
            <a:pPr>
              <a:lnSpc>
                <a:spcPts val="5850"/>
              </a:lnSpc>
            </a:pPr>
            <a:r>
              <a:rPr lang="en-US" sz="5000" dirty="0">
                <a:solidFill>
                  <a:srgbClr val="EEE809"/>
                </a:solidFill>
                <a:latin typeface="Lato"/>
                <a:ea typeface="Lato"/>
                <a:cs typeface="Lato"/>
                <a:sym typeface="Lato"/>
              </a:rPr>
              <a:t>Webinar by </a:t>
            </a:r>
            <a:endParaRPr lang="en-US" sz="5000" dirty="0">
              <a:solidFill>
                <a:srgbClr val="EEE809"/>
              </a:solidFill>
              <a:latin typeface="Lato"/>
              <a:ea typeface="Lato"/>
              <a:cs typeface="Lato"/>
            </a:endParaRPr>
          </a:p>
          <a:p>
            <a:pPr>
              <a:lnSpc>
                <a:spcPts val="5850"/>
              </a:lnSpc>
            </a:pPr>
            <a:endParaRPr lang="en-US" sz="5000">
              <a:solidFill>
                <a:srgbClr val="EEE809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ts val="5850"/>
              </a:lnSpc>
            </a:pPr>
            <a:r>
              <a:rPr lang="en-US" sz="5000" dirty="0">
                <a:solidFill>
                  <a:srgbClr val="EEE809"/>
                </a:solidFill>
                <a:latin typeface="Lato"/>
                <a:ea typeface="Lato"/>
                <a:cs typeface="Lato"/>
                <a:sym typeface="Lato"/>
              </a:rPr>
              <a:t> featuring</a:t>
            </a:r>
            <a:endParaRPr lang="en-US" sz="5000" dirty="0">
              <a:solidFill>
                <a:srgbClr val="EEE809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987954" y="6247874"/>
            <a:ext cx="3941009" cy="1313240"/>
          </a:xfrm>
          <a:custGeom>
            <a:avLst/>
            <a:gdLst/>
            <a:ahLst/>
            <a:cxnLst/>
            <a:rect l="l" t="t" r="r" b="b"/>
            <a:pathLst>
              <a:path w="2836754" h="906410">
                <a:moveTo>
                  <a:pt x="0" y="0"/>
                </a:moveTo>
                <a:lnTo>
                  <a:pt x="2836754" y="0"/>
                </a:lnTo>
                <a:lnTo>
                  <a:pt x="2836754" y="906410"/>
                </a:lnTo>
                <a:lnTo>
                  <a:pt x="0" y="9064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DE3623-77EC-FBF6-FE69-1BC282F87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746" y="7916339"/>
            <a:ext cx="6243136" cy="8709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5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CFFEB0-C192-BCA3-E9A5-1E6F770AA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7522F91-C34E-2766-CBA5-7F48D839E61E}"/>
              </a:ext>
            </a:extLst>
          </p:cNvPr>
          <p:cNvGrpSpPr/>
          <p:nvPr/>
        </p:nvGrpSpPr>
        <p:grpSpPr>
          <a:xfrm>
            <a:off x="12270161" y="5119988"/>
            <a:ext cx="9277487" cy="9277487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B3B7D55-7545-385E-54A3-6E6F29EFA4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8B88">
                <a:alpha val="3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B1C2D25-EE89-D02E-30C2-3161DA57195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C881C7E1-62FF-1EC4-CA77-6A4AA84D7737}"/>
              </a:ext>
            </a:extLst>
          </p:cNvPr>
          <p:cNvGrpSpPr/>
          <p:nvPr/>
        </p:nvGrpSpPr>
        <p:grpSpPr>
          <a:xfrm>
            <a:off x="9536956" y="-5947288"/>
            <a:ext cx="12128318" cy="12467923"/>
            <a:chOff x="0" y="0"/>
            <a:chExt cx="812800" cy="835559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82329A8-F904-8A4C-91E1-390356D02F01}"/>
                </a:ext>
              </a:extLst>
            </p:cNvPr>
            <p:cNvSpPr/>
            <p:nvPr/>
          </p:nvSpPr>
          <p:spPr>
            <a:xfrm>
              <a:off x="0" y="0"/>
              <a:ext cx="812800" cy="835559"/>
            </a:xfrm>
            <a:custGeom>
              <a:avLst/>
              <a:gdLst/>
              <a:ahLst/>
              <a:cxnLst/>
              <a:rect l="l" t="t" r="r" b="b"/>
              <a:pathLst>
                <a:path w="812800" h="835559">
                  <a:moveTo>
                    <a:pt x="406400" y="0"/>
                  </a:moveTo>
                  <a:cubicBezTo>
                    <a:pt x="181951" y="0"/>
                    <a:pt x="0" y="187046"/>
                    <a:pt x="0" y="417780"/>
                  </a:cubicBezTo>
                  <a:cubicBezTo>
                    <a:pt x="0" y="648513"/>
                    <a:pt x="181951" y="835559"/>
                    <a:pt x="406400" y="835559"/>
                  </a:cubicBezTo>
                  <a:cubicBezTo>
                    <a:pt x="630849" y="835559"/>
                    <a:pt x="812800" y="648513"/>
                    <a:pt x="812800" y="417780"/>
                  </a:cubicBezTo>
                  <a:cubicBezTo>
                    <a:pt x="812800" y="18704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8B88">
                <a:alpha val="7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148452F-8FF8-17C3-57E0-312E9E9AEDC5}"/>
                </a:ext>
              </a:extLst>
            </p:cNvPr>
            <p:cNvSpPr txBox="1"/>
            <p:nvPr/>
          </p:nvSpPr>
          <p:spPr>
            <a:xfrm>
              <a:off x="76200" y="30709"/>
              <a:ext cx="660400" cy="72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35374925-7BA8-AE85-08F0-FE29246DB9F8}"/>
              </a:ext>
            </a:extLst>
          </p:cNvPr>
          <p:cNvGrpSpPr/>
          <p:nvPr/>
        </p:nvGrpSpPr>
        <p:grpSpPr>
          <a:xfrm>
            <a:off x="-3123775" y="-3176547"/>
            <a:ext cx="9277487" cy="9277487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B283D14-45CC-BD12-DA5F-54E681CC92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8B88">
                <a:alpha val="2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C04823A9-642F-F664-6FC9-74ECE1874E24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4A6EEE5D-E1F3-71DD-B0C6-356B3FAC28EF}"/>
              </a:ext>
            </a:extLst>
          </p:cNvPr>
          <p:cNvGrpSpPr/>
          <p:nvPr/>
        </p:nvGrpSpPr>
        <p:grpSpPr>
          <a:xfrm>
            <a:off x="-3123775" y="4053039"/>
            <a:ext cx="12128318" cy="12467923"/>
            <a:chOff x="0" y="0"/>
            <a:chExt cx="812800" cy="835559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A926644-1C99-18CC-DED1-BBFD23E33C4D}"/>
                </a:ext>
              </a:extLst>
            </p:cNvPr>
            <p:cNvSpPr/>
            <p:nvPr/>
          </p:nvSpPr>
          <p:spPr>
            <a:xfrm>
              <a:off x="0" y="0"/>
              <a:ext cx="812800" cy="835559"/>
            </a:xfrm>
            <a:custGeom>
              <a:avLst/>
              <a:gdLst/>
              <a:ahLst/>
              <a:cxnLst/>
              <a:rect l="l" t="t" r="r" b="b"/>
              <a:pathLst>
                <a:path w="812800" h="835559">
                  <a:moveTo>
                    <a:pt x="406400" y="0"/>
                  </a:moveTo>
                  <a:cubicBezTo>
                    <a:pt x="181951" y="0"/>
                    <a:pt x="0" y="187046"/>
                    <a:pt x="0" y="417780"/>
                  </a:cubicBezTo>
                  <a:cubicBezTo>
                    <a:pt x="0" y="648513"/>
                    <a:pt x="181951" y="835559"/>
                    <a:pt x="406400" y="835559"/>
                  </a:cubicBezTo>
                  <a:cubicBezTo>
                    <a:pt x="630849" y="835559"/>
                    <a:pt x="812800" y="648513"/>
                    <a:pt x="812800" y="417780"/>
                  </a:cubicBezTo>
                  <a:cubicBezTo>
                    <a:pt x="812800" y="18704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8B88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56B83FB2-AB88-4138-1C07-A92126CAAB30}"/>
                </a:ext>
              </a:extLst>
            </p:cNvPr>
            <p:cNvSpPr txBox="1"/>
            <p:nvPr/>
          </p:nvSpPr>
          <p:spPr>
            <a:xfrm>
              <a:off x="76200" y="30709"/>
              <a:ext cx="660400" cy="72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58EE046D-F6F7-842B-9DB2-C89B4BB3922C}"/>
              </a:ext>
            </a:extLst>
          </p:cNvPr>
          <p:cNvSpPr/>
          <p:nvPr/>
        </p:nvSpPr>
        <p:spPr>
          <a:xfrm rot="-5400000">
            <a:off x="1182950" y="7424141"/>
            <a:ext cx="2559857" cy="5119713"/>
          </a:xfrm>
          <a:custGeom>
            <a:avLst/>
            <a:gdLst/>
            <a:ahLst/>
            <a:cxnLst/>
            <a:rect l="l" t="t" r="r" b="b"/>
            <a:pathLst>
              <a:path w="2559857" h="5119713">
                <a:moveTo>
                  <a:pt x="0" y="0"/>
                </a:moveTo>
                <a:lnTo>
                  <a:pt x="2559857" y="0"/>
                </a:lnTo>
                <a:lnTo>
                  <a:pt x="2559857" y="5119714"/>
                </a:lnTo>
                <a:lnTo>
                  <a:pt x="0" y="5119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DC522BB3-E479-6221-0A74-6F40429D6217}"/>
              </a:ext>
            </a:extLst>
          </p:cNvPr>
          <p:cNvSpPr/>
          <p:nvPr/>
        </p:nvSpPr>
        <p:spPr>
          <a:xfrm rot="5400000">
            <a:off x="10028434" y="-2007918"/>
            <a:ext cx="2559857" cy="5119713"/>
          </a:xfrm>
          <a:custGeom>
            <a:avLst/>
            <a:gdLst/>
            <a:ahLst/>
            <a:cxnLst/>
            <a:rect l="l" t="t" r="r" b="b"/>
            <a:pathLst>
              <a:path w="2559857" h="5119713">
                <a:moveTo>
                  <a:pt x="0" y="0"/>
                </a:moveTo>
                <a:lnTo>
                  <a:pt x="2559856" y="0"/>
                </a:lnTo>
                <a:lnTo>
                  <a:pt x="2559856" y="5119714"/>
                </a:lnTo>
                <a:lnTo>
                  <a:pt x="0" y="5119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1F4CD7B4-8381-931B-9FDC-11066DE1DD06}"/>
              </a:ext>
            </a:extLst>
          </p:cNvPr>
          <p:cNvSpPr txBox="1"/>
          <p:nvPr/>
        </p:nvSpPr>
        <p:spPr>
          <a:xfrm>
            <a:off x="1817150" y="2980177"/>
            <a:ext cx="13040317" cy="5701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09"/>
              </a:lnSpc>
              <a:spcBef>
                <a:spcPct val="0"/>
              </a:spcBef>
            </a:pPr>
            <a:r>
              <a:rPr lang="en-US" sz="4000" b="1">
                <a:solidFill>
                  <a:srgbClr val="F7F7F7"/>
                </a:solidFill>
                <a:ea typeface="+mn-lt"/>
                <a:cs typeface="+mn-lt"/>
                <a:sym typeface="Lato"/>
              </a:rPr>
              <a:t>Today Dollars: </a:t>
            </a:r>
            <a:endParaRPr lang="en-US" sz="4000" b="1">
              <a:solidFill>
                <a:srgbClr val="F7F7F7"/>
              </a:solidFill>
              <a:ea typeface="Calibri"/>
              <a:cs typeface="Calibri"/>
            </a:endParaRPr>
          </a:p>
          <a:p>
            <a:pPr>
              <a:lnSpc>
                <a:spcPts val="5609"/>
              </a:lnSpc>
              <a:spcBef>
                <a:spcPct val="0"/>
              </a:spcBef>
            </a:pPr>
            <a:r>
              <a:rPr lang="en-US" sz="4000">
                <a:solidFill>
                  <a:srgbClr val="F7F7F7"/>
                </a:solidFill>
                <a:ea typeface="+mn-lt"/>
                <a:cs typeface="+mn-lt"/>
              </a:rPr>
              <a:t>Grow CFHZ’s Community Endowment assets by $5 million during the campaign.</a:t>
            </a:r>
            <a:endParaRPr lang="en-US"/>
          </a:p>
          <a:p>
            <a:pPr>
              <a:lnSpc>
                <a:spcPts val="5609"/>
              </a:lnSpc>
              <a:spcBef>
                <a:spcPct val="0"/>
              </a:spcBef>
            </a:pPr>
            <a:endParaRPr lang="en-US" sz="4000">
              <a:solidFill>
                <a:srgbClr val="F7F7F7"/>
              </a:solidFill>
              <a:ea typeface="+mn-lt"/>
              <a:cs typeface="+mn-lt"/>
            </a:endParaRPr>
          </a:p>
          <a:p>
            <a:pPr>
              <a:lnSpc>
                <a:spcPts val="5609"/>
              </a:lnSpc>
              <a:spcBef>
                <a:spcPct val="0"/>
              </a:spcBef>
            </a:pPr>
            <a:endParaRPr lang="en-US" sz="4000">
              <a:solidFill>
                <a:srgbClr val="F7F7F7"/>
              </a:solidFill>
              <a:ea typeface="+mn-lt"/>
              <a:cs typeface="+mn-lt"/>
            </a:endParaRPr>
          </a:p>
          <a:p>
            <a:pPr>
              <a:lnSpc>
                <a:spcPts val="5609"/>
              </a:lnSpc>
              <a:spcBef>
                <a:spcPct val="0"/>
              </a:spcBef>
            </a:pPr>
            <a:r>
              <a:rPr lang="en-US" sz="4000" b="1">
                <a:solidFill>
                  <a:srgbClr val="F7F7F7"/>
                </a:solidFill>
                <a:ea typeface="+mn-lt"/>
                <a:cs typeface="+mn-lt"/>
              </a:rPr>
              <a:t>Tomorrow Dollars: </a:t>
            </a:r>
            <a:endParaRPr lang="en-US" b="1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lnSpc>
                <a:spcPts val="5609"/>
              </a:lnSpc>
              <a:spcBef>
                <a:spcPct val="0"/>
              </a:spcBef>
            </a:pPr>
            <a:r>
              <a:rPr lang="en-US" sz="4000">
                <a:solidFill>
                  <a:srgbClr val="F7F7F7"/>
                </a:solidFill>
                <a:ea typeface="+mn-lt"/>
                <a:cs typeface="+mn-lt"/>
              </a:rPr>
              <a:t>Obtain at least 100 additional bequest commitments to CFHZ’s Community Endowment.</a:t>
            </a:r>
            <a:endParaRPr lang="en-US"/>
          </a:p>
        </p:txBody>
      </p:sp>
      <p:sp>
        <p:nvSpPr>
          <p:cNvPr id="20" name="AutoShape 20">
            <a:extLst>
              <a:ext uri="{FF2B5EF4-FFF2-40B4-BE49-F238E27FC236}">
                <a16:creationId xmlns:a16="http://schemas.microsoft.com/office/drawing/2014/main" id="{C4F4BA35-AD22-249A-A09A-5890A028AAFE}"/>
              </a:ext>
            </a:extLst>
          </p:cNvPr>
          <p:cNvSpPr/>
          <p:nvPr/>
        </p:nvSpPr>
        <p:spPr>
          <a:xfrm>
            <a:off x="-4977272" y="3351956"/>
            <a:ext cx="6492240" cy="0"/>
          </a:xfrm>
          <a:prstGeom prst="line">
            <a:avLst/>
          </a:prstGeom>
          <a:ln w="66675" cap="flat">
            <a:solidFill>
              <a:srgbClr val="EEE80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>
            <a:extLst>
              <a:ext uri="{FF2B5EF4-FFF2-40B4-BE49-F238E27FC236}">
                <a16:creationId xmlns:a16="http://schemas.microsoft.com/office/drawing/2014/main" id="{96829D3C-CE17-5CA1-5E33-AF6D791B8BE2}"/>
              </a:ext>
            </a:extLst>
          </p:cNvPr>
          <p:cNvSpPr/>
          <p:nvPr/>
        </p:nvSpPr>
        <p:spPr>
          <a:xfrm>
            <a:off x="-4977272" y="6909503"/>
            <a:ext cx="6492240" cy="0"/>
          </a:xfrm>
          <a:prstGeom prst="line">
            <a:avLst/>
          </a:prstGeom>
          <a:ln w="66675" cap="flat">
            <a:solidFill>
              <a:srgbClr val="EEE80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B50013-FEDD-39DA-8A34-2D3FBD4B3416}"/>
              </a:ext>
            </a:extLst>
          </p:cNvPr>
          <p:cNvSpPr txBox="1"/>
          <p:nvPr/>
        </p:nvSpPr>
        <p:spPr>
          <a:xfrm>
            <a:off x="960930" y="1279555"/>
            <a:ext cx="878997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b="1">
                <a:solidFill>
                  <a:srgbClr val="F7F7F7"/>
                </a:solidFill>
                <a:latin typeface="Calibri"/>
                <a:ea typeface="Calibri"/>
                <a:cs typeface="Segoe UI"/>
              </a:rPr>
              <a:t>Campaign Goal</a:t>
            </a:r>
            <a:endParaRPr lang="en-US" sz="6600" b="1">
              <a:ea typeface="Calibri"/>
              <a:cs typeface="Calibri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7652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B915E-8FF9-F375-6699-F88DFC85A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EDA738F-150A-0EFF-2A94-9566F7D181B7}"/>
              </a:ext>
            </a:extLst>
          </p:cNvPr>
          <p:cNvGrpSpPr/>
          <p:nvPr/>
        </p:nvGrpSpPr>
        <p:grpSpPr>
          <a:xfrm>
            <a:off x="14173105" y="0"/>
            <a:ext cx="19780640" cy="17602567"/>
            <a:chOff x="0" y="0"/>
            <a:chExt cx="913373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2D45D56-B48D-8368-294E-12BB6F1D45F1}"/>
                </a:ext>
              </a:extLst>
            </p:cNvPr>
            <p:cNvSpPr/>
            <p:nvPr/>
          </p:nvSpPr>
          <p:spPr>
            <a:xfrm>
              <a:off x="0" y="0"/>
              <a:ext cx="913373" cy="812800"/>
            </a:xfrm>
            <a:custGeom>
              <a:avLst/>
              <a:gdLst/>
              <a:ahLst/>
              <a:cxnLst/>
              <a:rect l="l" t="t" r="r" b="b"/>
              <a:pathLst>
                <a:path w="913373" h="812800">
                  <a:moveTo>
                    <a:pt x="456686" y="0"/>
                  </a:moveTo>
                  <a:cubicBezTo>
                    <a:pt x="204465" y="0"/>
                    <a:pt x="0" y="181951"/>
                    <a:pt x="0" y="406400"/>
                  </a:cubicBezTo>
                  <a:cubicBezTo>
                    <a:pt x="0" y="630849"/>
                    <a:pt x="204465" y="812800"/>
                    <a:pt x="456686" y="812800"/>
                  </a:cubicBezTo>
                  <a:cubicBezTo>
                    <a:pt x="708907" y="812800"/>
                    <a:pt x="913373" y="630849"/>
                    <a:pt x="913373" y="406400"/>
                  </a:cubicBezTo>
                  <a:cubicBezTo>
                    <a:pt x="913373" y="181951"/>
                    <a:pt x="708907" y="0"/>
                    <a:pt x="456686" y="0"/>
                  </a:cubicBezTo>
                  <a:close/>
                </a:path>
              </a:pathLst>
            </a:custGeom>
            <a:solidFill>
              <a:srgbClr val="FFFB63"/>
            </a:solidFill>
            <a:ln w="666750" cap="sq">
              <a:solidFill>
                <a:srgbClr val="FFFEE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B6236A8-DC7B-4CE2-DBFD-474BA823F62C}"/>
                </a:ext>
              </a:extLst>
            </p:cNvPr>
            <p:cNvSpPr txBox="1"/>
            <p:nvPr/>
          </p:nvSpPr>
          <p:spPr>
            <a:xfrm>
              <a:off x="85629" y="28575"/>
              <a:ext cx="742115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0042BF3-2A2F-EBE8-D7B1-BEC61E9946C5}"/>
              </a:ext>
            </a:extLst>
          </p:cNvPr>
          <p:cNvGrpSpPr/>
          <p:nvPr/>
        </p:nvGrpSpPr>
        <p:grpSpPr>
          <a:xfrm>
            <a:off x="14681003" y="-6107454"/>
            <a:ext cx="21189445" cy="17602567"/>
            <a:chOff x="0" y="0"/>
            <a:chExt cx="978424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7E9C896-EE20-1E15-412F-4B4302881B48}"/>
                </a:ext>
              </a:extLst>
            </p:cNvPr>
            <p:cNvSpPr/>
            <p:nvPr/>
          </p:nvSpPr>
          <p:spPr>
            <a:xfrm>
              <a:off x="0" y="0"/>
              <a:ext cx="978424" cy="812800"/>
            </a:xfrm>
            <a:custGeom>
              <a:avLst/>
              <a:gdLst/>
              <a:ahLst/>
              <a:cxnLst/>
              <a:rect l="l" t="t" r="r" b="b"/>
              <a:pathLst>
                <a:path w="978424" h="812800">
                  <a:moveTo>
                    <a:pt x="489212" y="0"/>
                  </a:moveTo>
                  <a:cubicBezTo>
                    <a:pt x="219028" y="0"/>
                    <a:pt x="0" y="181951"/>
                    <a:pt x="0" y="406400"/>
                  </a:cubicBezTo>
                  <a:cubicBezTo>
                    <a:pt x="0" y="630849"/>
                    <a:pt x="219028" y="812800"/>
                    <a:pt x="489212" y="812800"/>
                  </a:cubicBezTo>
                  <a:cubicBezTo>
                    <a:pt x="759397" y="812800"/>
                    <a:pt x="978424" y="630849"/>
                    <a:pt x="978424" y="406400"/>
                  </a:cubicBezTo>
                  <a:cubicBezTo>
                    <a:pt x="978424" y="181951"/>
                    <a:pt x="759397" y="0"/>
                    <a:pt x="489212" y="0"/>
                  </a:cubicBezTo>
                  <a:close/>
                </a:path>
              </a:pathLst>
            </a:custGeom>
            <a:solidFill>
              <a:srgbClr val="EEE809"/>
            </a:solidFill>
            <a:ln w="666750" cap="sq">
              <a:solidFill>
                <a:srgbClr val="F8F34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E21505F-44A5-4430-4AE4-F5F93134ABFB}"/>
                </a:ext>
              </a:extLst>
            </p:cNvPr>
            <p:cNvSpPr txBox="1"/>
            <p:nvPr/>
          </p:nvSpPr>
          <p:spPr>
            <a:xfrm>
              <a:off x="91727" y="28575"/>
              <a:ext cx="79497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0AD89C2-0123-5CDE-61F2-A1BDB63BA8D9}"/>
              </a:ext>
            </a:extLst>
          </p:cNvPr>
          <p:cNvSpPr txBox="1"/>
          <p:nvPr/>
        </p:nvSpPr>
        <p:spPr>
          <a:xfrm>
            <a:off x="1071562" y="650875"/>
            <a:ext cx="981075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b="1">
                <a:solidFill>
                  <a:srgbClr val="036563"/>
                </a:solidFill>
                <a:ea typeface="Calibri"/>
                <a:cs typeface="Calibri"/>
              </a:rPr>
              <a:t>Campaign Video</a:t>
            </a:r>
            <a:endParaRPr lang="en-US" b="1">
              <a:solidFill>
                <a:srgbClr val="036563"/>
              </a:solidFill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9617C-013F-087C-4A5D-296C2C115AB9}"/>
              </a:ext>
            </a:extLst>
          </p:cNvPr>
          <p:cNvSpPr txBox="1"/>
          <p:nvPr/>
        </p:nvSpPr>
        <p:spPr>
          <a:xfrm>
            <a:off x="1063625" y="9223375"/>
            <a:ext cx="91440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sz="2400">
                <a:solidFill>
                  <a:srgbClr val="5962AB"/>
                </a:solidFill>
                <a:hlinkClick r:id="rId3"/>
              </a:rPr>
              <a:t>https://youtu.be/aANO3SS9pQs?si=jfIVhX288Pa4RTzL</a:t>
            </a:r>
          </a:p>
          <a:p>
            <a:pPr algn="ctr"/>
            <a:endParaRPr lang="en-US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12" name="Online Media 11" title="Today. Tomorrow. Forever. A Campaign for our Community's Endowment Overview">
            <a:hlinkClick r:id="" action="ppaction://noaction"/>
            <a:extLst>
              <a:ext uri="{FF2B5EF4-FFF2-40B4-BE49-F238E27FC236}">
                <a16:creationId xmlns:a16="http://schemas.microsoft.com/office/drawing/2014/main" id="{9B8CA82E-9D27-C4C2-E5CB-4081CA2F6F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68388" y="1997075"/>
            <a:ext cx="12803187" cy="722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5506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5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A5254F-1964-5552-959F-B96D6995A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D768B4E-6B57-90F6-8609-BDD99CA6FAD2}"/>
              </a:ext>
            </a:extLst>
          </p:cNvPr>
          <p:cNvGrpSpPr/>
          <p:nvPr/>
        </p:nvGrpSpPr>
        <p:grpSpPr>
          <a:xfrm>
            <a:off x="12270161" y="5119988"/>
            <a:ext cx="9277487" cy="9277487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4A3806C-D8E3-608D-10AC-055E0596A3F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8B88">
                <a:alpha val="3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5123D9D-9A88-6F03-3322-0C0ACE1FFA45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4F389CE9-7B5B-3B62-E474-BE120B830531}"/>
              </a:ext>
            </a:extLst>
          </p:cNvPr>
          <p:cNvGrpSpPr/>
          <p:nvPr/>
        </p:nvGrpSpPr>
        <p:grpSpPr>
          <a:xfrm>
            <a:off x="9536956" y="-5947288"/>
            <a:ext cx="12128318" cy="12467923"/>
            <a:chOff x="0" y="0"/>
            <a:chExt cx="812800" cy="835559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98BC4E2-5BD7-6FAB-A1AE-DA74654DFB54}"/>
                </a:ext>
              </a:extLst>
            </p:cNvPr>
            <p:cNvSpPr/>
            <p:nvPr/>
          </p:nvSpPr>
          <p:spPr>
            <a:xfrm>
              <a:off x="0" y="0"/>
              <a:ext cx="812800" cy="835559"/>
            </a:xfrm>
            <a:custGeom>
              <a:avLst/>
              <a:gdLst/>
              <a:ahLst/>
              <a:cxnLst/>
              <a:rect l="l" t="t" r="r" b="b"/>
              <a:pathLst>
                <a:path w="812800" h="835559">
                  <a:moveTo>
                    <a:pt x="406400" y="0"/>
                  </a:moveTo>
                  <a:cubicBezTo>
                    <a:pt x="181951" y="0"/>
                    <a:pt x="0" y="187046"/>
                    <a:pt x="0" y="417780"/>
                  </a:cubicBezTo>
                  <a:cubicBezTo>
                    <a:pt x="0" y="648513"/>
                    <a:pt x="181951" y="835559"/>
                    <a:pt x="406400" y="835559"/>
                  </a:cubicBezTo>
                  <a:cubicBezTo>
                    <a:pt x="630849" y="835559"/>
                    <a:pt x="812800" y="648513"/>
                    <a:pt x="812800" y="417780"/>
                  </a:cubicBezTo>
                  <a:cubicBezTo>
                    <a:pt x="812800" y="18704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8B88">
                <a:alpha val="7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1FBA0FC-7041-D06C-1538-E48D876B46F1}"/>
                </a:ext>
              </a:extLst>
            </p:cNvPr>
            <p:cNvSpPr txBox="1"/>
            <p:nvPr/>
          </p:nvSpPr>
          <p:spPr>
            <a:xfrm>
              <a:off x="76200" y="30709"/>
              <a:ext cx="660400" cy="72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7A32F7FA-6606-C578-22C4-F410F8F80A62}"/>
              </a:ext>
            </a:extLst>
          </p:cNvPr>
          <p:cNvGrpSpPr/>
          <p:nvPr/>
        </p:nvGrpSpPr>
        <p:grpSpPr>
          <a:xfrm>
            <a:off x="-3123775" y="-3176547"/>
            <a:ext cx="9277487" cy="9277487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861B5E8-FC59-F4D1-8109-CA63CB39F3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8B88">
                <a:alpha val="2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F2F078FC-1F2A-11F6-FA24-B3179B56CFDE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FBD74EE-1F80-781A-09A2-77266BAD6776}"/>
              </a:ext>
            </a:extLst>
          </p:cNvPr>
          <p:cNvGrpSpPr/>
          <p:nvPr/>
        </p:nvGrpSpPr>
        <p:grpSpPr>
          <a:xfrm>
            <a:off x="-3123775" y="4053039"/>
            <a:ext cx="12128318" cy="12467923"/>
            <a:chOff x="0" y="0"/>
            <a:chExt cx="812800" cy="835559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370C7C6-8596-3C29-7911-57ACB93EEEB9}"/>
                </a:ext>
              </a:extLst>
            </p:cNvPr>
            <p:cNvSpPr/>
            <p:nvPr/>
          </p:nvSpPr>
          <p:spPr>
            <a:xfrm>
              <a:off x="0" y="0"/>
              <a:ext cx="812800" cy="835559"/>
            </a:xfrm>
            <a:custGeom>
              <a:avLst/>
              <a:gdLst/>
              <a:ahLst/>
              <a:cxnLst/>
              <a:rect l="l" t="t" r="r" b="b"/>
              <a:pathLst>
                <a:path w="812800" h="835559">
                  <a:moveTo>
                    <a:pt x="406400" y="0"/>
                  </a:moveTo>
                  <a:cubicBezTo>
                    <a:pt x="181951" y="0"/>
                    <a:pt x="0" y="187046"/>
                    <a:pt x="0" y="417780"/>
                  </a:cubicBezTo>
                  <a:cubicBezTo>
                    <a:pt x="0" y="648513"/>
                    <a:pt x="181951" y="835559"/>
                    <a:pt x="406400" y="835559"/>
                  </a:cubicBezTo>
                  <a:cubicBezTo>
                    <a:pt x="630849" y="835559"/>
                    <a:pt x="812800" y="648513"/>
                    <a:pt x="812800" y="417780"/>
                  </a:cubicBezTo>
                  <a:cubicBezTo>
                    <a:pt x="812800" y="18704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8B88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76E8D5B9-DA91-591A-F613-2E189D43E385}"/>
                </a:ext>
              </a:extLst>
            </p:cNvPr>
            <p:cNvSpPr txBox="1"/>
            <p:nvPr/>
          </p:nvSpPr>
          <p:spPr>
            <a:xfrm>
              <a:off x="76200" y="30709"/>
              <a:ext cx="660400" cy="72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A6598CFB-962A-A9C7-D5C1-425254252DB9}"/>
              </a:ext>
            </a:extLst>
          </p:cNvPr>
          <p:cNvSpPr/>
          <p:nvPr/>
        </p:nvSpPr>
        <p:spPr>
          <a:xfrm rot="-5400000">
            <a:off x="1182950" y="7424141"/>
            <a:ext cx="2559857" cy="5119713"/>
          </a:xfrm>
          <a:custGeom>
            <a:avLst/>
            <a:gdLst/>
            <a:ahLst/>
            <a:cxnLst/>
            <a:rect l="l" t="t" r="r" b="b"/>
            <a:pathLst>
              <a:path w="2559857" h="5119713">
                <a:moveTo>
                  <a:pt x="0" y="0"/>
                </a:moveTo>
                <a:lnTo>
                  <a:pt x="2559857" y="0"/>
                </a:lnTo>
                <a:lnTo>
                  <a:pt x="2559857" y="5119714"/>
                </a:lnTo>
                <a:lnTo>
                  <a:pt x="0" y="5119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08762B22-7B85-58CD-B974-33999E3CC124}"/>
              </a:ext>
            </a:extLst>
          </p:cNvPr>
          <p:cNvSpPr/>
          <p:nvPr/>
        </p:nvSpPr>
        <p:spPr>
          <a:xfrm rot="5400000">
            <a:off x="10028434" y="-2007918"/>
            <a:ext cx="2559857" cy="5119713"/>
          </a:xfrm>
          <a:custGeom>
            <a:avLst/>
            <a:gdLst/>
            <a:ahLst/>
            <a:cxnLst/>
            <a:rect l="l" t="t" r="r" b="b"/>
            <a:pathLst>
              <a:path w="2559857" h="5119713">
                <a:moveTo>
                  <a:pt x="0" y="0"/>
                </a:moveTo>
                <a:lnTo>
                  <a:pt x="2559856" y="0"/>
                </a:lnTo>
                <a:lnTo>
                  <a:pt x="2559856" y="5119714"/>
                </a:lnTo>
                <a:lnTo>
                  <a:pt x="0" y="5119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BBBA16AD-E334-D0AB-0B92-9D0EA0F35AF7}"/>
              </a:ext>
            </a:extLst>
          </p:cNvPr>
          <p:cNvSpPr txBox="1"/>
          <p:nvPr/>
        </p:nvSpPr>
        <p:spPr>
          <a:xfrm>
            <a:off x="1817150" y="2980177"/>
            <a:ext cx="14405567" cy="6419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09"/>
              </a:lnSpc>
              <a:spcBef>
                <a:spcPct val="0"/>
              </a:spcBef>
            </a:pPr>
            <a:r>
              <a:rPr lang="en-US" sz="4000" b="1">
                <a:solidFill>
                  <a:srgbClr val="F7F7F7"/>
                </a:solidFill>
                <a:ea typeface="+mn-lt"/>
                <a:cs typeface="+mn-lt"/>
                <a:sym typeface="Lato"/>
              </a:rPr>
              <a:t>Today Match: </a:t>
            </a:r>
            <a:endParaRPr lang="en-US" sz="4000" b="1">
              <a:solidFill>
                <a:srgbClr val="F7F7F7"/>
              </a:solidFill>
              <a:ea typeface="Calibri"/>
              <a:cs typeface="Calibri"/>
            </a:endParaRPr>
          </a:p>
          <a:p>
            <a:pPr>
              <a:lnSpc>
                <a:spcPts val="5609"/>
              </a:lnSpc>
              <a:spcBef>
                <a:spcPct val="0"/>
              </a:spcBef>
            </a:pPr>
            <a:r>
              <a:rPr lang="en-US" sz="4000">
                <a:solidFill>
                  <a:srgbClr val="F7F7F7"/>
                </a:solidFill>
                <a:ea typeface="+mn-lt"/>
                <a:cs typeface="+mn-lt"/>
              </a:rPr>
              <a:t>$1,000,000 matching gift pool provided to match on a 50% basis up to $2,000,000 in donations to CFHZ’s Community Endowment.</a:t>
            </a:r>
            <a:endParaRPr lang="en-US">
              <a:ea typeface="+mn-lt"/>
              <a:cs typeface="+mn-lt"/>
            </a:endParaRPr>
          </a:p>
          <a:p>
            <a:pPr>
              <a:lnSpc>
                <a:spcPts val="5609"/>
              </a:lnSpc>
              <a:spcBef>
                <a:spcPct val="0"/>
              </a:spcBef>
            </a:pPr>
            <a:endParaRPr lang="en-US" sz="4000">
              <a:solidFill>
                <a:srgbClr val="F7F7F7"/>
              </a:solidFill>
              <a:ea typeface="+mn-lt"/>
              <a:cs typeface="+mn-lt"/>
            </a:endParaRPr>
          </a:p>
          <a:p>
            <a:pPr>
              <a:lnSpc>
                <a:spcPts val="5609"/>
              </a:lnSpc>
              <a:spcBef>
                <a:spcPct val="0"/>
              </a:spcBef>
            </a:pPr>
            <a:endParaRPr lang="en-US" sz="4000">
              <a:solidFill>
                <a:srgbClr val="F7F7F7"/>
              </a:solidFill>
              <a:ea typeface="+mn-lt"/>
              <a:cs typeface="+mn-lt"/>
            </a:endParaRPr>
          </a:p>
          <a:p>
            <a:pPr>
              <a:lnSpc>
                <a:spcPts val="5609"/>
              </a:lnSpc>
              <a:spcBef>
                <a:spcPct val="0"/>
              </a:spcBef>
            </a:pPr>
            <a:r>
              <a:rPr lang="en-US" sz="4000" b="1">
                <a:solidFill>
                  <a:srgbClr val="F7F7F7"/>
                </a:solidFill>
                <a:ea typeface="+mn-lt"/>
                <a:cs typeface="+mn-lt"/>
              </a:rPr>
              <a:t>Tomorrow Match: </a:t>
            </a:r>
            <a:endParaRPr lang="en-US" b="1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lnSpc>
                <a:spcPts val="5609"/>
              </a:lnSpc>
              <a:spcBef>
                <a:spcPct val="0"/>
              </a:spcBef>
            </a:pPr>
            <a:r>
              <a:rPr lang="en-US" sz="4000">
                <a:solidFill>
                  <a:srgbClr val="F7F7F7"/>
                </a:solidFill>
                <a:ea typeface="+mn-lt"/>
                <a:cs typeface="+mn-lt"/>
              </a:rPr>
              <a:t>$2,000,000 matching gift pool provided to “match” each commitment of 5% of estate or $50,000 to CFHZ’s Community Endowment with a $20,000 gift to the Community Endowment now.</a:t>
            </a:r>
            <a:endParaRPr lang="en-US"/>
          </a:p>
        </p:txBody>
      </p:sp>
      <p:sp>
        <p:nvSpPr>
          <p:cNvPr id="20" name="AutoShape 20">
            <a:extLst>
              <a:ext uri="{FF2B5EF4-FFF2-40B4-BE49-F238E27FC236}">
                <a16:creationId xmlns:a16="http://schemas.microsoft.com/office/drawing/2014/main" id="{612B686C-2C38-695C-0937-589F19593A95}"/>
              </a:ext>
            </a:extLst>
          </p:cNvPr>
          <p:cNvSpPr/>
          <p:nvPr/>
        </p:nvSpPr>
        <p:spPr>
          <a:xfrm>
            <a:off x="-4977272" y="3351956"/>
            <a:ext cx="6492240" cy="0"/>
          </a:xfrm>
          <a:prstGeom prst="line">
            <a:avLst/>
          </a:prstGeom>
          <a:ln w="66675" cap="flat">
            <a:solidFill>
              <a:srgbClr val="EEE80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>
            <a:extLst>
              <a:ext uri="{FF2B5EF4-FFF2-40B4-BE49-F238E27FC236}">
                <a16:creationId xmlns:a16="http://schemas.microsoft.com/office/drawing/2014/main" id="{C7155CF1-737C-6915-BAE5-63837B160B69}"/>
              </a:ext>
            </a:extLst>
          </p:cNvPr>
          <p:cNvSpPr/>
          <p:nvPr/>
        </p:nvSpPr>
        <p:spPr>
          <a:xfrm>
            <a:off x="-4977272" y="6909503"/>
            <a:ext cx="6492240" cy="0"/>
          </a:xfrm>
          <a:prstGeom prst="line">
            <a:avLst/>
          </a:prstGeom>
          <a:ln w="66675" cap="flat">
            <a:solidFill>
              <a:srgbClr val="EEE80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38D455-8E06-5C4D-B755-D51A4EA6C494}"/>
              </a:ext>
            </a:extLst>
          </p:cNvPr>
          <p:cNvSpPr txBox="1"/>
          <p:nvPr/>
        </p:nvSpPr>
        <p:spPr>
          <a:xfrm>
            <a:off x="960930" y="1279555"/>
            <a:ext cx="14838348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b="1">
                <a:solidFill>
                  <a:srgbClr val="F7F7F7"/>
                </a:solidFill>
                <a:latin typeface="Calibri"/>
                <a:ea typeface="Calibri"/>
                <a:cs typeface="Segoe UI"/>
              </a:rPr>
              <a:t>Campaign Donation Matching Structure</a:t>
            </a:r>
            <a:endParaRPr lang="en-US" sz="6600" b="1">
              <a:ea typeface="Calibri"/>
              <a:cs typeface="Calibri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4598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BF3FA-83EA-DE45-8952-8A7FCEE4E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245DEA5-15E8-5ADE-E290-85AEF1F07E7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05" t="-29187" r="-14197" b="-7017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1145C72-C7D6-9B6A-6892-291BAC29852C}"/>
              </a:ext>
            </a:extLst>
          </p:cNvPr>
          <p:cNvGrpSpPr/>
          <p:nvPr/>
        </p:nvGrpSpPr>
        <p:grpSpPr>
          <a:xfrm>
            <a:off x="885825" y="1026572"/>
            <a:ext cx="16227112" cy="8231728"/>
            <a:chOff x="0" y="0"/>
            <a:chExt cx="4273807" cy="216802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CD1FF50-0439-F29C-DA84-E5A3494960BC}"/>
                </a:ext>
              </a:extLst>
            </p:cNvPr>
            <p:cNvSpPr/>
            <p:nvPr/>
          </p:nvSpPr>
          <p:spPr>
            <a:xfrm>
              <a:off x="0" y="0"/>
              <a:ext cx="4273807" cy="2168027"/>
            </a:xfrm>
            <a:custGeom>
              <a:avLst/>
              <a:gdLst/>
              <a:ahLst/>
              <a:cxnLst/>
              <a:rect l="l" t="t" r="r" b="b"/>
              <a:pathLst>
                <a:path w="4273807" h="2168027">
                  <a:moveTo>
                    <a:pt x="24332" y="0"/>
                  </a:moveTo>
                  <a:lnTo>
                    <a:pt x="4249476" y="0"/>
                  </a:lnTo>
                  <a:cubicBezTo>
                    <a:pt x="4255929" y="0"/>
                    <a:pt x="4262117" y="2564"/>
                    <a:pt x="4266681" y="7127"/>
                  </a:cubicBezTo>
                  <a:cubicBezTo>
                    <a:pt x="4271244" y="11690"/>
                    <a:pt x="4273807" y="17879"/>
                    <a:pt x="4273807" y="24332"/>
                  </a:cubicBezTo>
                  <a:lnTo>
                    <a:pt x="4273807" y="2143695"/>
                  </a:lnTo>
                  <a:cubicBezTo>
                    <a:pt x="4273807" y="2150148"/>
                    <a:pt x="4271244" y="2156337"/>
                    <a:pt x="4266681" y="2160900"/>
                  </a:cubicBezTo>
                  <a:cubicBezTo>
                    <a:pt x="4262117" y="2165464"/>
                    <a:pt x="4255929" y="2168027"/>
                    <a:pt x="4249476" y="2168027"/>
                  </a:cubicBezTo>
                  <a:lnTo>
                    <a:pt x="24332" y="2168027"/>
                  </a:lnTo>
                  <a:cubicBezTo>
                    <a:pt x="17879" y="2168027"/>
                    <a:pt x="11690" y="2165464"/>
                    <a:pt x="7127" y="2160900"/>
                  </a:cubicBezTo>
                  <a:cubicBezTo>
                    <a:pt x="2564" y="2156337"/>
                    <a:pt x="0" y="2150148"/>
                    <a:pt x="0" y="2143695"/>
                  </a:cubicBezTo>
                  <a:lnTo>
                    <a:pt x="0" y="24332"/>
                  </a:lnTo>
                  <a:cubicBezTo>
                    <a:pt x="0" y="17879"/>
                    <a:pt x="2564" y="11690"/>
                    <a:pt x="7127" y="7127"/>
                  </a:cubicBezTo>
                  <a:cubicBezTo>
                    <a:pt x="11690" y="2564"/>
                    <a:pt x="17879" y="0"/>
                    <a:pt x="24332" y="0"/>
                  </a:cubicBezTo>
                  <a:close/>
                </a:path>
              </a:pathLst>
            </a:custGeom>
            <a:solidFill>
              <a:srgbClr val="036563">
                <a:alpha val="9176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A2C961A-E594-BBD3-53F1-045306B34950}"/>
                </a:ext>
              </a:extLst>
            </p:cNvPr>
            <p:cNvSpPr txBox="1"/>
            <p:nvPr/>
          </p:nvSpPr>
          <p:spPr>
            <a:xfrm>
              <a:off x="0" y="-47625"/>
              <a:ext cx="4273807" cy="2215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AE9B1174-8123-CD4C-B57D-9D880739443C}"/>
              </a:ext>
            </a:extLst>
          </p:cNvPr>
          <p:cNvSpPr txBox="1"/>
          <p:nvPr/>
        </p:nvSpPr>
        <p:spPr>
          <a:xfrm>
            <a:off x="2780155" y="3139821"/>
            <a:ext cx="12334507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>
                <a:solidFill>
                  <a:srgbClr val="F7F7F7"/>
                </a:solidFill>
                <a:latin typeface="Calibri"/>
                <a:ea typeface="Lato"/>
                <a:cs typeface="Lato"/>
              </a:rPr>
              <a:t>The match mattered.</a:t>
            </a:r>
          </a:p>
          <a:p>
            <a:endParaRPr lang="en-US" sz="3200">
              <a:solidFill>
                <a:srgbClr val="F7F7F7"/>
              </a:solidFill>
              <a:latin typeface="Calibri"/>
              <a:ea typeface="Calibri"/>
              <a:cs typeface="Calibri"/>
            </a:endParaRPr>
          </a:p>
          <a:p>
            <a:r>
              <a:rPr lang="en-US" sz="3200">
                <a:solidFill>
                  <a:srgbClr val="F7F7F7"/>
                </a:solidFill>
                <a:latin typeface="Calibri"/>
                <a:ea typeface="Calibri"/>
                <a:cs typeface="Calibri"/>
              </a:rPr>
              <a:t>Having an excuse to initiate the conversation, and follow up after the ask, was key.</a:t>
            </a:r>
            <a:endParaRPr lang="en-US" sz="3200">
              <a:solidFill>
                <a:srgbClr val="F7F7F7"/>
              </a:solidFill>
              <a:latin typeface="Calibri"/>
              <a:ea typeface="Lato"/>
              <a:cs typeface="Lato"/>
            </a:endParaRPr>
          </a:p>
          <a:p>
            <a:endParaRPr lang="en-US" sz="3200">
              <a:solidFill>
                <a:srgbClr val="F7F7F7"/>
              </a:solidFill>
              <a:latin typeface="Calibri"/>
              <a:ea typeface="Calibri"/>
              <a:cs typeface="Calibri"/>
            </a:endParaRPr>
          </a:p>
          <a:p>
            <a:r>
              <a:rPr lang="en-US" sz="3200">
                <a:solidFill>
                  <a:srgbClr val="F7F7F7"/>
                </a:solidFill>
                <a:latin typeface="Calibri"/>
                <a:ea typeface="Calibri"/>
                <a:cs typeface="Calibri"/>
              </a:rPr>
              <a:t>Face-to-face was our primary strategy.</a:t>
            </a:r>
          </a:p>
          <a:p>
            <a:endParaRPr lang="en-US" sz="3200">
              <a:solidFill>
                <a:srgbClr val="F7F7F7"/>
              </a:solidFill>
              <a:latin typeface="Calibri"/>
              <a:ea typeface="Lato"/>
              <a:cs typeface="Lato"/>
            </a:endParaRPr>
          </a:p>
          <a:p>
            <a:r>
              <a:rPr lang="en-US" sz="3200">
                <a:solidFill>
                  <a:srgbClr val="F7F7F7"/>
                </a:solidFill>
                <a:latin typeface="Calibri"/>
                <a:ea typeface="Lato"/>
                <a:cs typeface="Lato"/>
              </a:rPr>
              <a:t>We did not ask Campaign Committee to ask their peers.</a:t>
            </a:r>
          </a:p>
          <a:p>
            <a:endParaRPr lang="en-US" sz="3200">
              <a:solidFill>
                <a:srgbClr val="F7F7F7"/>
              </a:solidFill>
              <a:latin typeface="Calibri"/>
              <a:ea typeface="Calibri"/>
              <a:cs typeface="Calibri"/>
            </a:endParaRPr>
          </a:p>
          <a:p>
            <a:r>
              <a:rPr lang="en-US" sz="3200">
                <a:solidFill>
                  <a:srgbClr val="F7F7F7"/>
                </a:solidFill>
                <a:latin typeface="Calibri"/>
                <a:ea typeface="Calibri"/>
                <a:cs typeface="Calibri"/>
              </a:rPr>
              <a:t>Documentation</a:t>
            </a:r>
            <a:r>
              <a:rPr lang="en-US" sz="3200">
                <a:solidFill>
                  <a:srgbClr val="F7F7F7"/>
                </a:solidFill>
                <a:ea typeface="+mn-lt"/>
                <a:cs typeface="+mn-lt"/>
              </a:rPr>
              <a:t> needed to secure the match – pledge form only. No other “proof”.</a:t>
            </a:r>
            <a:endParaRPr lang="en-US" sz="3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B08AA79-0AB7-A56C-096A-428863257579}"/>
              </a:ext>
            </a:extLst>
          </p:cNvPr>
          <p:cNvGrpSpPr/>
          <p:nvPr/>
        </p:nvGrpSpPr>
        <p:grpSpPr>
          <a:xfrm rot="5400000">
            <a:off x="2279817" y="3319549"/>
            <a:ext cx="253120" cy="225899"/>
            <a:chOff x="0" y="0"/>
            <a:chExt cx="812800" cy="7112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BB84C06-E1A1-D72D-09C0-DA2D78202EC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EE80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9DF849A-2929-B581-7C28-EACEE53FF326}"/>
                </a:ext>
              </a:extLst>
            </p:cNvPr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D58D651D-D14C-1C91-DFF3-AD886BC7C38C}"/>
              </a:ext>
            </a:extLst>
          </p:cNvPr>
          <p:cNvSpPr txBox="1"/>
          <p:nvPr/>
        </p:nvSpPr>
        <p:spPr>
          <a:xfrm>
            <a:off x="1417894" y="1553185"/>
            <a:ext cx="15134713" cy="1177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50" b="1">
                <a:solidFill>
                  <a:srgbClr val="F7F7F7"/>
                </a:solidFill>
                <a:ea typeface="+mn-lt"/>
                <a:cs typeface="+mn-lt"/>
                <a:sym typeface="Lato Heavy"/>
              </a:rPr>
              <a:t>How to Secure Estate Gift Commitments</a:t>
            </a:r>
            <a:endParaRPr lang="en-US" b="1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3B361FA8-7C66-77D3-EBA8-3E2D5DEAD790}"/>
              </a:ext>
            </a:extLst>
          </p:cNvPr>
          <p:cNvGrpSpPr/>
          <p:nvPr/>
        </p:nvGrpSpPr>
        <p:grpSpPr>
          <a:xfrm rot="5400000">
            <a:off x="2279817" y="4198636"/>
            <a:ext cx="253120" cy="225899"/>
            <a:chOff x="0" y="0"/>
            <a:chExt cx="812800" cy="7112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B239584-7220-03DF-040B-6ED21FE9D0B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EE80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11497B55-5EA6-E00E-547E-38AE2E5186E6}"/>
                </a:ext>
              </a:extLst>
            </p:cNvPr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D5C529FD-1C52-11C8-A8AE-2849F7B836E4}"/>
              </a:ext>
            </a:extLst>
          </p:cNvPr>
          <p:cNvGrpSpPr/>
          <p:nvPr/>
        </p:nvGrpSpPr>
        <p:grpSpPr>
          <a:xfrm rot="5400000">
            <a:off x="2258051" y="5603102"/>
            <a:ext cx="264903" cy="225899"/>
            <a:chOff x="0" y="0"/>
            <a:chExt cx="812800" cy="7112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9EF7E81-567B-DC78-BE01-44978585DA7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EE80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8B9495AA-9B9E-2E79-B7A4-4D38376A92B5}"/>
                </a:ext>
              </a:extLst>
            </p:cNvPr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45B23343-8DA8-2BF6-800F-B0B7C2943DC5}"/>
              </a:ext>
            </a:extLst>
          </p:cNvPr>
          <p:cNvGrpSpPr/>
          <p:nvPr/>
        </p:nvGrpSpPr>
        <p:grpSpPr>
          <a:xfrm rot="5400000">
            <a:off x="2258051" y="6535850"/>
            <a:ext cx="264903" cy="225899"/>
            <a:chOff x="0" y="0"/>
            <a:chExt cx="812800" cy="71120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A6FF3DE-14E5-D253-48BF-EEE0FE720F7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EE80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4376074E-C3DC-414A-D5EA-396B284659DC}"/>
                </a:ext>
              </a:extLst>
            </p:cNvPr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20" name="Group 17">
            <a:extLst>
              <a:ext uri="{FF2B5EF4-FFF2-40B4-BE49-F238E27FC236}">
                <a16:creationId xmlns:a16="http://schemas.microsoft.com/office/drawing/2014/main" id="{CB13C523-65A1-DA7A-E2F7-15FDFED55EC5}"/>
              </a:ext>
            </a:extLst>
          </p:cNvPr>
          <p:cNvGrpSpPr/>
          <p:nvPr/>
        </p:nvGrpSpPr>
        <p:grpSpPr>
          <a:xfrm rot="5400000">
            <a:off x="2258051" y="7558395"/>
            <a:ext cx="264903" cy="225899"/>
            <a:chOff x="0" y="0"/>
            <a:chExt cx="812800" cy="711200"/>
          </a:xfrm>
        </p:grpSpPr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B8EA6F3F-FA97-DD3C-2837-3C940917CAF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EE80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488DE679-0C52-703A-00F4-20E468669C6E}"/>
                </a:ext>
              </a:extLst>
            </p:cNvPr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927589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05" t="-29187" r="-14197" b="-7017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818754"/>
            <a:ext cx="16227112" cy="8231728"/>
            <a:chOff x="0" y="0"/>
            <a:chExt cx="4273807" cy="21680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3807" cy="2168027"/>
            </a:xfrm>
            <a:custGeom>
              <a:avLst/>
              <a:gdLst/>
              <a:ahLst/>
              <a:cxnLst/>
              <a:rect l="l" t="t" r="r" b="b"/>
              <a:pathLst>
                <a:path w="4273807" h="2168027">
                  <a:moveTo>
                    <a:pt x="24332" y="0"/>
                  </a:moveTo>
                  <a:lnTo>
                    <a:pt x="4249476" y="0"/>
                  </a:lnTo>
                  <a:cubicBezTo>
                    <a:pt x="4255929" y="0"/>
                    <a:pt x="4262117" y="2564"/>
                    <a:pt x="4266681" y="7127"/>
                  </a:cubicBezTo>
                  <a:cubicBezTo>
                    <a:pt x="4271244" y="11690"/>
                    <a:pt x="4273807" y="17879"/>
                    <a:pt x="4273807" y="24332"/>
                  </a:cubicBezTo>
                  <a:lnTo>
                    <a:pt x="4273807" y="2143695"/>
                  </a:lnTo>
                  <a:cubicBezTo>
                    <a:pt x="4273807" y="2150148"/>
                    <a:pt x="4271244" y="2156337"/>
                    <a:pt x="4266681" y="2160900"/>
                  </a:cubicBezTo>
                  <a:cubicBezTo>
                    <a:pt x="4262117" y="2165464"/>
                    <a:pt x="4255929" y="2168027"/>
                    <a:pt x="4249476" y="2168027"/>
                  </a:cubicBezTo>
                  <a:lnTo>
                    <a:pt x="24332" y="2168027"/>
                  </a:lnTo>
                  <a:cubicBezTo>
                    <a:pt x="17879" y="2168027"/>
                    <a:pt x="11690" y="2165464"/>
                    <a:pt x="7127" y="2160900"/>
                  </a:cubicBezTo>
                  <a:cubicBezTo>
                    <a:pt x="2564" y="2156337"/>
                    <a:pt x="0" y="2150148"/>
                    <a:pt x="0" y="2143695"/>
                  </a:cubicBezTo>
                  <a:lnTo>
                    <a:pt x="0" y="24332"/>
                  </a:lnTo>
                  <a:cubicBezTo>
                    <a:pt x="0" y="17879"/>
                    <a:pt x="2564" y="11690"/>
                    <a:pt x="7127" y="7127"/>
                  </a:cubicBezTo>
                  <a:cubicBezTo>
                    <a:pt x="11690" y="2564"/>
                    <a:pt x="17879" y="0"/>
                    <a:pt x="24332" y="0"/>
                  </a:cubicBezTo>
                  <a:close/>
                </a:path>
              </a:pathLst>
            </a:custGeom>
            <a:solidFill>
              <a:srgbClr val="036563">
                <a:alpha val="9176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273807" cy="2215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488490" y="2575073"/>
            <a:ext cx="12715507" cy="641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F7F7F7"/>
                </a:solidFill>
                <a:latin typeface="Lato"/>
                <a:ea typeface="Lato"/>
                <a:cs typeface="Lato"/>
                <a:sym typeface="Lato"/>
              </a:rPr>
              <a:t>A campaign is a tool, it's not the only way to grow these kinds of gifts</a:t>
            </a:r>
            <a:endParaRPr lang="en-US" sz="3000">
              <a:solidFill>
                <a:srgbClr val="F7F7F7"/>
              </a:solidFill>
              <a:latin typeface="Lato"/>
              <a:ea typeface="Lato"/>
              <a:cs typeface="Lato"/>
            </a:endParaRPr>
          </a:p>
          <a:p>
            <a:pPr algn="l">
              <a:lnSpc>
                <a:spcPts val="4200"/>
              </a:lnSpc>
            </a:pPr>
            <a:endParaRPr lang="en-US" sz="1400">
              <a:solidFill>
                <a:srgbClr val="F7F7F7"/>
              </a:solidFill>
              <a:latin typeface="Lato"/>
              <a:ea typeface="Lato"/>
              <a:cs typeface="Lato"/>
            </a:endParaRP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F7F7F7"/>
                </a:solidFill>
                <a:latin typeface="Lato"/>
                <a:ea typeface="Lato"/>
                <a:cs typeface="Lato"/>
              </a:rPr>
              <a:t>Campaigns and other targeted efforts can create momentum for unrestricted endowment giving and can solidify new giving patterns that continue beyond the campaign </a:t>
            </a:r>
          </a:p>
          <a:p>
            <a:pPr>
              <a:lnSpc>
                <a:spcPts val="4200"/>
              </a:lnSpc>
            </a:pPr>
            <a:endParaRPr lang="en-US" sz="1400">
              <a:solidFill>
                <a:srgbClr val="F7F7F7"/>
              </a:solidFill>
              <a:latin typeface="Lato"/>
              <a:ea typeface="Lato"/>
              <a:cs typeface="Lato"/>
            </a:endParaRP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F7F7F7"/>
                </a:solidFill>
                <a:latin typeface="Lato"/>
                <a:ea typeface="Lato"/>
                <a:cs typeface="Lato"/>
              </a:rPr>
              <a:t>Invite donors to give to BOTH community endowment </a:t>
            </a:r>
            <a:r>
              <a:rPr lang="en-US" sz="3000" b="1">
                <a:solidFill>
                  <a:srgbClr val="F7F7F7"/>
                </a:solidFill>
                <a:latin typeface="Lato"/>
                <a:ea typeface="Lato"/>
                <a:cs typeface="Lato"/>
              </a:rPr>
              <a:t>and </a:t>
            </a:r>
            <a:r>
              <a:rPr lang="en-US" sz="3000">
                <a:solidFill>
                  <a:srgbClr val="F7F7F7"/>
                </a:solidFill>
                <a:latin typeface="Lato"/>
                <a:ea typeface="Lato"/>
                <a:cs typeface="Lato"/>
              </a:rPr>
              <a:t>donor service</a:t>
            </a:r>
            <a:endParaRPr lang="en-US">
              <a:ea typeface="Calibri"/>
              <a:cs typeface="Calibri"/>
            </a:endParaRPr>
          </a:p>
          <a:p>
            <a:pPr>
              <a:lnSpc>
                <a:spcPts val="4200"/>
              </a:lnSpc>
            </a:pPr>
            <a:endParaRPr lang="en-US" sz="3000">
              <a:solidFill>
                <a:srgbClr val="F7F7F7"/>
              </a:solidFill>
              <a:latin typeface="Lato"/>
              <a:ea typeface="Lato"/>
              <a:cs typeface="Lato"/>
            </a:endParaRP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F7F7F7"/>
                </a:solidFill>
                <a:latin typeface="Lato"/>
                <a:ea typeface="Lato"/>
                <a:cs typeface="Lato"/>
              </a:rPr>
              <a:t>The planned giving side of these efforts is where the real transformative growth happens... and it's usually slower to be realized</a:t>
            </a:r>
          </a:p>
          <a:p>
            <a:pPr>
              <a:lnSpc>
                <a:spcPts val="4200"/>
              </a:lnSpc>
            </a:pPr>
            <a:endParaRPr lang="en-US" sz="3000">
              <a:solidFill>
                <a:srgbClr val="F7F7F7"/>
              </a:solidFill>
              <a:latin typeface="Lato"/>
              <a:ea typeface="Lato"/>
              <a:cs typeface="Lato"/>
            </a:endParaRPr>
          </a:p>
          <a:p>
            <a:pPr>
              <a:lnSpc>
                <a:spcPts val="4200"/>
              </a:lnSpc>
            </a:pPr>
            <a:endParaRPr lang="en-US" sz="3000">
              <a:solidFill>
                <a:srgbClr val="F7F7F7"/>
              </a:solidFill>
              <a:latin typeface="Lato"/>
              <a:ea typeface="Lato"/>
              <a:cs typeface="Lato"/>
            </a:endParaRPr>
          </a:p>
        </p:txBody>
      </p:sp>
      <p:grpSp>
        <p:nvGrpSpPr>
          <p:cNvPr id="7" name="Group 7"/>
          <p:cNvGrpSpPr/>
          <p:nvPr/>
        </p:nvGrpSpPr>
        <p:grpSpPr>
          <a:xfrm rot="5400000">
            <a:off x="2792072" y="2608161"/>
            <a:ext cx="500573" cy="438001"/>
            <a:chOff x="0" y="0"/>
            <a:chExt cx="812800" cy="711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EE80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481644" y="1241458"/>
            <a:ext cx="11324713" cy="1132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50" b="1">
                <a:solidFill>
                  <a:srgbClr val="F7F7F7"/>
                </a:solidFill>
                <a:latin typeface="Lato Heavy"/>
                <a:ea typeface="Lato Heavy"/>
                <a:cs typeface="Lato Heavy"/>
              </a:rPr>
              <a:t>Our Best Advice</a:t>
            </a:r>
            <a:endParaRPr lang="en-US" sz="6999" b="1">
              <a:solidFill>
                <a:srgbClr val="F7F7F7"/>
              </a:solidFill>
              <a:latin typeface="Lato Heavy"/>
              <a:ea typeface="Lato Heavy"/>
              <a:cs typeface="Lato Heavy"/>
              <a:sym typeface="Lato Heavy"/>
            </a:endParaRPr>
          </a:p>
        </p:txBody>
      </p:sp>
      <p:grpSp>
        <p:nvGrpSpPr>
          <p:cNvPr id="11" name="Group 11"/>
          <p:cNvGrpSpPr/>
          <p:nvPr/>
        </p:nvGrpSpPr>
        <p:grpSpPr>
          <a:xfrm rot="5400000">
            <a:off x="2792072" y="3709711"/>
            <a:ext cx="500573" cy="438001"/>
            <a:chOff x="0" y="0"/>
            <a:chExt cx="812800" cy="711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EE80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2792072" y="5837987"/>
            <a:ext cx="500573" cy="438001"/>
            <a:chOff x="0" y="0"/>
            <a:chExt cx="812800" cy="7112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EE80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2792072" y="7074292"/>
            <a:ext cx="500573" cy="438001"/>
            <a:chOff x="0" y="0"/>
            <a:chExt cx="812800" cy="7112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EE80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916289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58930" y="6520634"/>
            <a:ext cx="13897044" cy="1389704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8B88">
                <a:alpha val="2666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392510" y="-7324423"/>
            <a:ext cx="12128318" cy="12467923"/>
            <a:chOff x="0" y="0"/>
            <a:chExt cx="812800" cy="8355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35559"/>
            </a:xfrm>
            <a:custGeom>
              <a:avLst/>
              <a:gdLst/>
              <a:ahLst/>
              <a:cxnLst/>
              <a:rect l="l" t="t" r="r" b="b"/>
              <a:pathLst>
                <a:path w="812800" h="835559">
                  <a:moveTo>
                    <a:pt x="406400" y="0"/>
                  </a:moveTo>
                  <a:cubicBezTo>
                    <a:pt x="181951" y="0"/>
                    <a:pt x="0" y="187046"/>
                    <a:pt x="0" y="417780"/>
                  </a:cubicBezTo>
                  <a:cubicBezTo>
                    <a:pt x="0" y="648513"/>
                    <a:pt x="181951" y="835559"/>
                    <a:pt x="406400" y="835559"/>
                  </a:cubicBezTo>
                  <a:cubicBezTo>
                    <a:pt x="630849" y="835559"/>
                    <a:pt x="812800" y="648513"/>
                    <a:pt x="812800" y="417780"/>
                  </a:cubicBezTo>
                  <a:cubicBezTo>
                    <a:pt x="812800" y="18704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7270">
                <a:alpha val="4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0709"/>
              <a:ext cx="660400" cy="72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2515277" y="4925956"/>
            <a:ext cx="14907787" cy="15325220"/>
            <a:chOff x="0" y="0"/>
            <a:chExt cx="812800" cy="83555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35559"/>
            </a:xfrm>
            <a:custGeom>
              <a:avLst/>
              <a:gdLst/>
              <a:ahLst/>
              <a:cxnLst/>
              <a:rect l="l" t="t" r="r" b="b"/>
              <a:pathLst>
                <a:path w="812800" h="835559">
                  <a:moveTo>
                    <a:pt x="406400" y="0"/>
                  </a:moveTo>
                  <a:cubicBezTo>
                    <a:pt x="181951" y="0"/>
                    <a:pt x="0" y="187046"/>
                    <a:pt x="0" y="417780"/>
                  </a:cubicBezTo>
                  <a:cubicBezTo>
                    <a:pt x="0" y="648513"/>
                    <a:pt x="181951" y="835559"/>
                    <a:pt x="406400" y="835559"/>
                  </a:cubicBezTo>
                  <a:cubicBezTo>
                    <a:pt x="630849" y="835559"/>
                    <a:pt x="812800" y="648513"/>
                    <a:pt x="812800" y="417780"/>
                  </a:cubicBezTo>
                  <a:cubicBezTo>
                    <a:pt x="812800" y="18704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7270">
                <a:alpha val="4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0709"/>
              <a:ext cx="660400" cy="72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38744" y="-4669292"/>
            <a:ext cx="9277487" cy="927748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6563">
                <a:alpha val="2666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-1340691" y="-1028485"/>
            <a:ext cx="3421775" cy="6843551"/>
          </a:xfrm>
          <a:custGeom>
            <a:avLst/>
            <a:gdLst/>
            <a:ahLst/>
            <a:cxnLst/>
            <a:rect l="l" t="t" r="r" b="b"/>
            <a:pathLst>
              <a:path w="3421775" h="6843551">
                <a:moveTo>
                  <a:pt x="0" y="0"/>
                </a:moveTo>
                <a:lnTo>
                  <a:pt x="3421776" y="0"/>
                </a:lnTo>
                <a:lnTo>
                  <a:pt x="3421776" y="6843551"/>
                </a:lnTo>
                <a:lnTo>
                  <a:pt x="0" y="68435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5400000">
            <a:off x="16171973" y="-2966994"/>
            <a:ext cx="3808713" cy="7617425"/>
          </a:xfrm>
          <a:custGeom>
            <a:avLst/>
            <a:gdLst/>
            <a:ahLst/>
            <a:cxnLst/>
            <a:rect l="l" t="t" r="r" b="b"/>
            <a:pathLst>
              <a:path w="3808713" h="7617425">
                <a:moveTo>
                  <a:pt x="0" y="0"/>
                </a:moveTo>
                <a:lnTo>
                  <a:pt x="3808713" y="0"/>
                </a:lnTo>
                <a:lnTo>
                  <a:pt x="3808713" y="7617425"/>
                </a:lnTo>
                <a:lnTo>
                  <a:pt x="0" y="7617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910849" y="1190856"/>
            <a:ext cx="12466302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4"/>
              </a:lnSpc>
              <a:spcBef>
                <a:spcPct val="0"/>
              </a:spcBef>
            </a:pPr>
            <a:r>
              <a:rPr lang="en-US" sz="6600" b="1">
                <a:solidFill>
                  <a:srgbClr val="F7F7F7"/>
                </a:solidFill>
                <a:latin typeface="Lato Bold"/>
                <a:ea typeface="Lato Bold"/>
                <a:cs typeface="Lato Bold"/>
                <a:sym typeface="Lato Bold"/>
              </a:rPr>
              <a:t>Getting Started</a:t>
            </a:r>
            <a:endParaRPr lang="en-US" sz="6600" b="1">
              <a:solidFill>
                <a:srgbClr val="F7F7F7"/>
              </a:solidFill>
              <a:latin typeface="Lato Bold"/>
              <a:ea typeface="Lato Bold"/>
              <a:cs typeface="Lato 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F79C24-762F-36CA-84DF-B7A6CACE5295}"/>
              </a:ext>
            </a:extLst>
          </p:cNvPr>
          <p:cNvSpPr txBox="1"/>
          <p:nvPr/>
        </p:nvSpPr>
        <p:spPr>
          <a:xfrm>
            <a:off x="2119312" y="2579687"/>
            <a:ext cx="14390687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Wingdings"/>
              <a:buChar char="§"/>
            </a:pPr>
            <a:r>
              <a:rPr lang="en-US" sz="3600">
                <a:solidFill>
                  <a:schemeClr val="bg1"/>
                </a:solidFill>
                <a:ea typeface="Calibri"/>
                <a:cs typeface="Calibri"/>
              </a:rPr>
              <a:t>Take a fresh look at your own giving/granting data through the lens of the three part framework...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1485900" lvl="2" indent="-571500">
              <a:buFont typeface="Wingdings"/>
              <a:buChar char="§"/>
            </a:pPr>
            <a:r>
              <a:rPr lang="en-US" sz="3600">
                <a:solidFill>
                  <a:schemeClr val="bg1"/>
                </a:solidFill>
                <a:ea typeface="Calibri"/>
                <a:cs typeface="Calibri"/>
              </a:rPr>
              <a:t>Is the split what you expected? Does anything surprise you?</a:t>
            </a:r>
          </a:p>
          <a:p>
            <a:pPr marL="571500" indent="-571500">
              <a:buFont typeface="Wingdings"/>
              <a:buChar char="§"/>
            </a:pPr>
            <a:endParaRPr lang="en-US" sz="3600">
              <a:solidFill>
                <a:schemeClr val="bg1"/>
              </a:solidFill>
              <a:ea typeface="Calibri"/>
              <a:cs typeface="Calibri"/>
            </a:endParaRPr>
          </a:p>
          <a:p>
            <a:pPr marL="571500" indent="-571500">
              <a:buFont typeface="Wingdings"/>
              <a:buChar char="§"/>
            </a:pPr>
            <a:r>
              <a:rPr lang="en-US" sz="3600">
                <a:solidFill>
                  <a:schemeClr val="bg1"/>
                </a:solidFill>
                <a:ea typeface="Calibri"/>
                <a:cs typeface="Calibri"/>
              </a:rPr>
              <a:t>Try out the language of Community Endowment (Foundation Directed) and Donor Service (Donor Directed)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1485900" lvl="2" indent="-571500">
              <a:buFont typeface="Wingdings"/>
              <a:buChar char="§"/>
            </a:pPr>
            <a:endParaRPr lang="en-US" sz="3600">
              <a:solidFill>
                <a:schemeClr val="bg1"/>
              </a:solidFill>
              <a:ea typeface="Calibri"/>
              <a:cs typeface="Calibri"/>
            </a:endParaRPr>
          </a:p>
          <a:p>
            <a:pPr marL="571500" indent="-571500">
              <a:buFont typeface="Wingdings"/>
              <a:buChar char="§"/>
            </a:pPr>
            <a:r>
              <a:rPr lang="en-US" sz="3600">
                <a:solidFill>
                  <a:schemeClr val="bg1"/>
                </a:solidFill>
                <a:ea typeface="Calibri"/>
                <a:cs typeface="Calibri"/>
              </a:rPr>
              <a:t>Ask your staff and/or board if they had to choose between a $10 million endowed gift to your Community Endowment (board directed) or a $40 million gift to your Donor Service Funds (donor directed) which would they choose and why? </a:t>
            </a:r>
          </a:p>
        </p:txBody>
      </p:sp>
    </p:spTree>
    <p:extLst>
      <p:ext uri="{BB962C8B-B14F-4D97-AF65-F5344CB8AC3E}">
        <p14:creationId xmlns:p14="http://schemas.microsoft.com/office/powerpoint/2010/main" val="105425968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70161" y="5119988"/>
            <a:ext cx="9277487" cy="927748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8B88">
                <a:alpha val="3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36956" y="-5947288"/>
            <a:ext cx="12128318" cy="12467923"/>
            <a:chOff x="0" y="0"/>
            <a:chExt cx="812800" cy="8355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35559"/>
            </a:xfrm>
            <a:custGeom>
              <a:avLst/>
              <a:gdLst/>
              <a:ahLst/>
              <a:cxnLst/>
              <a:rect l="l" t="t" r="r" b="b"/>
              <a:pathLst>
                <a:path w="812800" h="835559">
                  <a:moveTo>
                    <a:pt x="406400" y="0"/>
                  </a:moveTo>
                  <a:cubicBezTo>
                    <a:pt x="181951" y="0"/>
                    <a:pt x="0" y="187046"/>
                    <a:pt x="0" y="417780"/>
                  </a:cubicBezTo>
                  <a:cubicBezTo>
                    <a:pt x="0" y="648513"/>
                    <a:pt x="181951" y="835559"/>
                    <a:pt x="406400" y="835559"/>
                  </a:cubicBezTo>
                  <a:cubicBezTo>
                    <a:pt x="630849" y="835559"/>
                    <a:pt x="812800" y="648513"/>
                    <a:pt x="812800" y="417780"/>
                  </a:cubicBezTo>
                  <a:cubicBezTo>
                    <a:pt x="812800" y="18704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8B88">
                <a:alpha val="7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0709"/>
              <a:ext cx="660400" cy="72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3123775" y="4053039"/>
            <a:ext cx="12128318" cy="12467923"/>
            <a:chOff x="0" y="0"/>
            <a:chExt cx="812800" cy="83555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35559"/>
            </a:xfrm>
            <a:custGeom>
              <a:avLst/>
              <a:gdLst/>
              <a:ahLst/>
              <a:cxnLst/>
              <a:rect l="l" t="t" r="r" b="b"/>
              <a:pathLst>
                <a:path w="812800" h="835559">
                  <a:moveTo>
                    <a:pt x="406400" y="0"/>
                  </a:moveTo>
                  <a:cubicBezTo>
                    <a:pt x="181951" y="0"/>
                    <a:pt x="0" y="187046"/>
                    <a:pt x="0" y="417780"/>
                  </a:cubicBezTo>
                  <a:cubicBezTo>
                    <a:pt x="0" y="648513"/>
                    <a:pt x="181951" y="835559"/>
                    <a:pt x="406400" y="835559"/>
                  </a:cubicBezTo>
                  <a:cubicBezTo>
                    <a:pt x="630849" y="835559"/>
                    <a:pt x="812800" y="648513"/>
                    <a:pt x="812800" y="417780"/>
                  </a:cubicBezTo>
                  <a:cubicBezTo>
                    <a:pt x="812800" y="18704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8B88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0709"/>
              <a:ext cx="660400" cy="72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5400000">
            <a:off x="1182950" y="7424141"/>
            <a:ext cx="2559857" cy="5119713"/>
          </a:xfrm>
          <a:custGeom>
            <a:avLst/>
            <a:gdLst/>
            <a:ahLst/>
            <a:cxnLst/>
            <a:rect l="l" t="t" r="r" b="b"/>
            <a:pathLst>
              <a:path w="2559857" h="5119713">
                <a:moveTo>
                  <a:pt x="0" y="0"/>
                </a:moveTo>
                <a:lnTo>
                  <a:pt x="2559857" y="0"/>
                </a:lnTo>
                <a:lnTo>
                  <a:pt x="2559857" y="5119714"/>
                </a:lnTo>
                <a:lnTo>
                  <a:pt x="0" y="5119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5400000">
            <a:off x="10028434" y="-2007918"/>
            <a:ext cx="2559857" cy="5119713"/>
          </a:xfrm>
          <a:custGeom>
            <a:avLst/>
            <a:gdLst/>
            <a:ahLst/>
            <a:cxnLst/>
            <a:rect l="l" t="t" r="r" b="b"/>
            <a:pathLst>
              <a:path w="2559857" h="5119713">
                <a:moveTo>
                  <a:pt x="0" y="0"/>
                </a:moveTo>
                <a:lnTo>
                  <a:pt x="2559856" y="0"/>
                </a:lnTo>
                <a:lnTo>
                  <a:pt x="2559856" y="5119714"/>
                </a:lnTo>
                <a:lnTo>
                  <a:pt x="0" y="5119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5724125" y="3670697"/>
            <a:ext cx="6839750" cy="2640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49"/>
              </a:lnSpc>
              <a:spcBef>
                <a:spcPct val="0"/>
              </a:spcBef>
            </a:pPr>
            <a:r>
              <a:rPr lang="en-US" sz="15392" b="1">
                <a:solidFill>
                  <a:srgbClr val="F7F7F7"/>
                </a:solidFill>
                <a:latin typeface="Lato Bold"/>
                <a:ea typeface="Lato Bold"/>
                <a:cs typeface="Lato Bold"/>
                <a:sym typeface="Lato Bold"/>
              </a:rPr>
              <a:t>Q&amp;A</a:t>
            </a:r>
          </a:p>
        </p:txBody>
      </p:sp>
      <p:sp>
        <p:nvSpPr>
          <p:cNvPr id="14" name="Freeform 14"/>
          <p:cNvSpPr/>
          <p:nvPr/>
        </p:nvSpPr>
        <p:spPr>
          <a:xfrm>
            <a:off x="14422546" y="8805095"/>
            <a:ext cx="2836754" cy="906410"/>
          </a:xfrm>
          <a:custGeom>
            <a:avLst/>
            <a:gdLst/>
            <a:ahLst/>
            <a:cxnLst/>
            <a:rect l="l" t="t" r="r" b="b"/>
            <a:pathLst>
              <a:path w="2836754" h="906410">
                <a:moveTo>
                  <a:pt x="0" y="0"/>
                </a:moveTo>
                <a:lnTo>
                  <a:pt x="2836754" y="0"/>
                </a:lnTo>
                <a:lnTo>
                  <a:pt x="2836754" y="906410"/>
                </a:lnTo>
                <a:lnTo>
                  <a:pt x="0" y="9064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70161" y="5119988"/>
            <a:ext cx="9277487" cy="927748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8B88">
                <a:alpha val="3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36956" y="-5947288"/>
            <a:ext cx="12128318" cy="12467923"/>
            <a:chOff x="0" y="0"/>
            <a:chExt cx="812800" cy="8355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35559"/>
            </a:xfrm>
            <a:custGeom>
              <a:avLst/>
              <a:gdLst/>
              <a:ahLst/>
              <a:cxnLst/>
              <a:rect l="l" t="t" r="r" b="b"/>
              <a:pathLst>
                <a:path w="812800" h="835559">
                  <a:moveTo>
                    <a:pt x="406400" y="0"/>
                  </a:moveTo>
                  <a:cubicBezTo>
                    <a:pt x="181951" y="0"/>
                    <a:pt x="0" y="187046"/>
                    <a:pt x="0" y="417780"/>
                  </a:cubicBezTo>
                  <a:cubicBezTo>
                    <a:pt x="0" y="648513"/>
                    <a:pt x="181951" y="835559"/>
                    <a:pt x="406400" y="835559"/>
                  </a:cubicBezTo>
                  <a:cubicBezTo>
                    <a:pt x="630849" y="835559"/>
                    <a:pt x="812800" y="648513"/>
                    <a:pt x="812800" y="417780"/>
                  </a:cubicBezTo>
                  <a:cubicBezTo>
                    <a:pt x="812800" y="18704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8B88">
                <a:alpha val="7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0709"/>
              <a:ext cx="660400" cy="72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3123775" y="4053039"/>
            <a:ext cx="12128318" cy="12467923"/>
            <a:chOff x="0" y="0"/>
            <a:chExt cx="812800" cy="83555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35559"/>
            </a:xfrm>
            <a:custGeom>
              <a:avLst/>
              <a:gdLst/>
              <a:ahLst/>
              <a:cxnLst/>
              <a:rect l="l" t="t" r="r" b="b"/>
              <a:pathLst>
                <a:path w="812800" h="835559">
                  <a:moveTo>
                    <a:pt x="406400" y="0"/>
                  </a:moveTo>
                  <a:cubicBezTo>
                    <a:pt x="181951" y="0"/>
                    <a:pt x="0" y="187046"/>
                    <a:pt x="0" y="417780"/>
                  </a:cubicBezTo>
                  <a:cubicBezTo>
                    <a:pt x="0" y="648513"/>
                    <a:pt x="181951" y="835559"/>
                    <a:pt x="406400" y="835559"/>
                  </a:cubicBezTo>
                  <a:cubicBezTo>
                    <a:pt x="630849" y="835559"/>
                    <a:pt x="812800" y="648513"/>
                    <a:pt x="812800" y="417780"/>
                  </a:cubicBezTo>
                  <a:cubicBezTo>
                    <a:pt x="812800" y="18704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8B88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0709"/>
              <a:ext cx="660400" cy="72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5400000">
            <a:off x="1182950" y="7424141"/>
            <a:ext cx="2559857" cy="5119713"/>
          </a:xfrm>
          <a:custGeom>
            <a:avLst/>
            <a:gdLst/>
            <a:ahLst/>
            <a:cxnLst/>
            <a:rect l="l" t="t" r="r" b="b"/>
            <a:pathLst>
              <a:path w="2559857" h="5119713">
                <a:moveTo>
                  <a:pt x="0" y="0"/>
                </a:moveTo>
                <a:lnTo>
                  <a:pt x="2559857" y="0"/>
                </a:lnTo>
                <a:lnTo>
                  <a:pt x="2559857" y="5119714"/>
                </a:lnTo>
                <a:lnTo>
                  <a:pt x="0" y="5119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5400000">
            <a:off x="10028434" y="-2007918"/>
            <a:ext cx="2559857" cy="5119713"/>
          </a:xfrm>
          <a:custGeom>
            <a:avLst/>
            <a:gdLst/>
            <a:ahLst/>
            <a:cxnLst/>
            <a:rect l="l" t="t" r="r" b="b"/>
            <a:pathLst>
              <a:path w="2559857" h="5119713">
                <a:moveTo>
                  <a:pt x="0" y="0"/>
                </a:moveTo>
                <a:lnTo>
                  <a:pt x="2559856" y="0"/>
                </a:lnTo>
                <a:lnTo>
                  <a:pt x="2559856" y="5119714"/>
                </a:lnTo>
                <a:lnTo>
                  <a:pt x="0" y="5119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384676" y="441863"/>
            <a:ext cx="11535175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9"/>
              </a:lnSpc>
              <a:spcBef>
                <a:spcPct val="0"/>
              </a:spcBef>
            </a:pPr>
            <a:r>
              <a:rPr lang="en-US" sz="9000" b="1">
                <a:solidFill>
                  <a:srgbClr val="F7F7F7"/>
                </a:solidFill>
                <a:latin typeface="Lato Bold"/>
                <a:ea typeface="Lato Bold"/>
                <a:cs typeface="Lato Bold"/>
                <a:sym typeface="Lato Bold"/>
              </a:rPr>
              <a:t>Learn More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3589513" y="8533875"/>
            <a:ext cx="3669787" cy="1235748"/>
          </a:xfrm>
          <a:custGeom>
            <a:avLst/>
            <a:gdLst/>
            <a:ahLst/>
            <a:cxnLst/>
            <a:rect l="l" t="t" r="r" b="b"/>
            <a:pathLst>
              <a:path w="2836754" h="906410">
                <a:moveTo>
                  <a:pt x="0" y="0"/>
                </a:moveTo>
                <a:lnTo>
                  <a:pt x="2836754" y="0"/>
                </a:lnTo>
                <a:lnTo>
                  <a:pt x="2836754" y="906410"/>
                </a:lnTo>
                <a:lnTo>
                  <a:pt x="0" y="9064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2314747" y="2292859"/>
            <a:ext cx="13607712" cy="2477741"/>
            <a:chOff x="-93238" y="0"/>
            <a:chExt cx="18143616" cy="3303654"/>
          </a:xfrm>
        </p:grpSpPr>
        <p:sp>
          <p:nvSpPr>
            <p:cNvPr id="16" name="TextBox 16"/>
            <p:cNvSpPr txBox="1"/>
            <p:nvPr/>
          </p:nvSpPr>
          <p:spPr>
            <a:xfrm>
              <a:off x="-93238" y="0"/>
              <a:ext cx="14488391" cy="759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99"/>
                </a:lnSpc>
                <a:spcBef>
                  <a:spcPct val="0"/>
                </a:spcBef>
              </a:pPr>
              <a:r>
                <a:rPr lang="en-US" sz="3950" b="1">
                  <a:solidFill>
                    <a:srgbClr val="FFFFFF"/>
                  </a:solidFill>
                  <a:latin typeface="Lato Heavy"/>
                  <a:ea typeface="Lato Heavy"/>
                  <a:cs typeface="Lato Heavy"/>
                </a:rPr>
                <a:t>Inspiring Impact</a:t>
              </a:r>
              <a:endParaRPr lang="en-US" sz="3999" b="1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-73742" y="872133"/>
              <a:ext cx="18124120" cy="24315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</a:pPr>
              <a:r>
                <a:rPr lang="en-US" sz="3500">
                  <a:solidFill>
                    <a:schemeClr val="bg1"/>
                  </a:solidFill>
                  <a:latin typeface="Lato"/>
                  <a:ea typeface="Lato"/>
                  <a:cs typeface="Lato"/>
                </a:rPr>
                <a:t>Website: </a:t>
              </a:r>
              <a:r>
                <a:rPr lang="en-US" sz="3500" b="1">
                  <a:solidFill>
                    <a:schemeClr val="bg1"/>
                  </a:solidFill>
                  <a:latin typeface="Lato"/>
                  <a:ea typeface="Lato"/>
                  <a:cs typeface="Lato"/>
                </a:rPr>
                <a:t>inspiring-impact.com</a:t>
              </a:r>
            </a:p>
            <a:p>
              <a:pPr>
                <a:lnSpc>
                  <a:spcPts val="4900"/>
                </a:lnSpc>
              </a:pPr>
              <a:r>
                <a:rPr lang="en-US" sz="3500">
                  <a:solidFill>
                    <a:schemeClr val="bg1"/>
                  </a:solidFill>
                  <a:latin typeface="Lato"/>
                  <a:ea typeface="Lato"/>
                  <a:cs typeface="Lato"/>
                </a:rPr>
                <a:t>Founder: </a:t>
              </a:r>
              <a:r>
                <a:rPr lang="en-US" sz="3500" b="1">
                  <a:solidFill>
                    <a:schemeClr val="bg1"/>
                  </a:solidFill>
                  <a:latin typeface="Lato"/>
                  <a:ea typeface="Lato"/>
                  <a:cs typeface="Lato"/>
                </a:rPr>
                <a:t>mgoorhouse@inspiring-impact.com</a:t>
              </a:r>
            </a:p>
            <a:p>
              <a:pPr>
                <a:lnSpc>
                  <a:spcPts val="4900"/>
                </a:lnSpc>
              </a:pPr>
              <a:r>
                <a:rPr lang="en-US" sz="3500">
                  <a:solidFill>
                    <a:schemeClr val="bg1"/>
                  </a:solidFill>
                  <a:latin typeface="Lato"/>
                  <a:ea typeface="Lato"/>
                  <a:cs typeface="Lato"/>
                </a:rPr>
                <a:t>Consultant: </a:t>
              </a:r>
              <a:r>
                <a:rPr lang="en-US" sz="3500" b="1">
                  <a:solidFill>
                    <a:schemeClr val="bg1"/>
                  </a:solidFill>
                  <a:latin typeface="Lato"/>
                  <a:ea typeface="Lato"/>
                  <a:cs typeface="Lato"/>
                </a:rPr>
                <a:t>ekidd@inspiring-impact.com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315065" y="5150166"/>
            <a:ext cx="11567638" cy="3166574"/>
            <a:chOff x="-101587" y="902616"/>
            <a:chExt cx="15423516" cy="4222095"/>
          </a:xfrm>
        </p:grpSpPr>
        <p:sp>
          <p:nvSpPr>
            <p:cNvPr id="19" name="TextBox 19"/>
            <p:cNvSpPr txBox="1"/>
            <p:nvPr/>
          </p:nvSpPr>
          <p:spPr>
            <a:xfrm>
              <a:off x="-101587" y="902616"/>
              <a:ext cx="14488391" cy="800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7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FFFFFF"/>
                  </a:solidFill>
                  <a:latin typeface="Lato Heavy"/>
                  <a:ea typeface="Lato Heavy"/>
                  <a:cs typeface="Lato Heavy"/>
                  <a:sym typeface="Lato Heavy"/>
                </a:rPr>
                <a:t>akoyaGO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-98322" y="1855356"/>
              <a:ext cx="15420251" cy="32693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</a:pPr>
              <a:r>
                <a:rPr lang="en-US" sz="3500">
                  <a:solidFill>
                    <a:schemeClr val="bg1"/>
                  </a:solidFill>
                  <a:latin typeface="Lato"/>
                  <a:ea typeface="Lato"/>
                  <a:cs typeface="Lato"/>
                </a:rPr>
                <a:t>Website: </a:t>
              </a:r>
              <a:r>
                <a:rPr lang="en-US" sz="3500" b="1">
                  <a:solidFill>
                    <a:schemeClr val="bg1"/>
                  </a:solidFill>
                  <a:latin typeface="Lato"/>
                  <a:ea typeface="Lato"/>
                  <a:cs typeface="Lato"/>
                </a:rPr>
                <a:t>akoyago.com</a:t>
              </a:r>
              <a:endParaRPr lang="en-US" b="1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>
                <a:lnSpc>
                  <a:spcPts val="4900"/>
                </a:lnSpc>
              </a:pPr>
              <a:r>
                <a:rPr lang="en-US" sz="3500">
                  <a:solidFill>
                    <a:schemeClr val="bg1"/>
                  </a:solidFill>
                  <a:latin typeface="Lato"/>
                  <a:ea typeface="Lato"/>
                  <a:cs typeface="Lato"/>
                </a:rPr>
                <a:t>Director of Partnerships &amp; Growth: </a:t>
              </a:r>
              <a:r>
                <a:rPr lang="en-US" sz="3500" b="1">
                  <a:solidFill>
                    <a:schemeClr val="bg1"/>
                  </a:solidFill>
                  <a:latin typeface="Lato"/>
                  <a:ea typeface="Lato"/>
                  <a:cs typeface="Lato"/>
                </a:rPr>
                <a:t>mike@akoyago.com</a:t>
              </a:r>
              <a:endParaRPr lang="en-US" b="1">
                <a:solidFill>
                  <a:schemeClr val="bg1"/>
                </a:solidFill>
                <a:ea typeface="Calibri"/>
                <a:cs typeface="Calibri"/>
              </a:endParaRPr>
            </a:p>
            <a:p>
              <a:pPr>
                <a:lnSpc>
                  <a:spcPts val="4900"/>
                </a:lnSpc>
              </a:pPr>
              <a:r>
                <a:rPr lang="en-US" sz="3500">
                  <a:solidFill>
                    <a:schemeClr val="bg1"/>
                  </a:solidFill>
                  <a:latin typeface="Lato"/>
                  <a:ea typeface="Lato"/>
                  <a:cs typeface="Lato"/>
                </a:rPr>
                <a:t>Marketing Manager: </a:t>
              </a:r>
              <a:r>
                <a:rPr lang="en-US" sz="3500" b="1">
                  <a:solidFill>
                    <a:schemeClr val="bg1"/>
                  </a:solidFill>
                  <a:latin typeface="Lato"/>
                  <a:ea typeface="Lato"/>
                  <a:cs typeface="Lato"/>
                </a:rPr>
                <a:t>ameliea.dulaney@akoyago.com</a:t>
              </a:r>
              <a:endParaRPr lang="en-US" b="1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>
                <a:lnSpc>
                  <a:spcPts val="4900"/>
                </a:lnSpc>
              </a:pPr>
              <a:r>
                <a:rPr lang="en-US" sz="3500">
                  <a:solidFill>
                    <a:schemeClr val="bg1"/>
                  </a:solidFill>
                  <a:latin typeface="Lato"/>
                  <a:ea typeface="Lato"/>
                  <a:cs typeface="Lato"/>
                </a:rPr>
                <a:t>Facebook &amp; LinkedIn: </a:t>
              </a:r>
              <a:r>
                <a:rPr lang="en-US" sz="3500" err="1">
                  <a:solidFill>
                    <a:schemeClr val="bg1"/>
                  </a:solidFill>
                  <a:latin typeface="Lato"/>
                  <a:ea typeface="Lato"/>
                  <a:cs typeface="Lato"/>
                </a:rPr>
                <a:t>akoyaGO</a:t>
              </a:r>
              <a:endParaRPr lang="en-US" sz="3500">
                <a:solidFill>
                  <a:schemeClr val="bg1"/>
                </a:solidFill>
                <a:latin typeface="Lato"/>
                <a:ea typeface="Lato"/>
                <a:cs typeface="Lato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 rot="5400000">
            <a:off x="1647681" y="2323015"/>
            <a:ext cx="500573" cy="438001"/>
            <a:chOff x="0" y="0"/>
            <a:chExt cx="812800" cy="7112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EE80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5400000">
            <a:off x="1645350" y="5176539"/>
            <a:ext cx="500573" cy="438001"/>
            <a:chOff x="0" y="0"/>
            <a:chExt cx="812800" cy="7112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EE80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DB98E99-91AF-285B-2388-9507B4F73C4A}"/>
              </a:ext>
            </a:extLst>
          </p:cNvPr>
          <p:cNvSpPr/>
          <p:nvPr/>
        </p:nvSpPr>
        <p:spPr>
          <a:xfrm>
            <a:off x="6483196" y="6355754"/>
            <a:ext cx="8644062" cy="2140555"/>
          </a:xfrm>
          <a:prstGeom prst="roundRect">
            <a:avLst/>
          </a:prstGeom>
          <a:solidFill>
            <a:srgbClr val="5D5C5B"/>
          </a:solidFill>
          <a:ln>
            <a:solidFill>
              <a:srgbClr val="0365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F63320-A59E-1EF4-8711-39AEB85F1D12}"/>
              </a:ext>
            </a:extLst>
          </p:cNvPr>
          <p:cNvSpPr txBox="1"/>
          <p:nvPr/>
        </p:nvSpPr>
        <p:spPr>
          <a:xfrm>
            <a:off x="6442794" y="6665095"/>
            <a:ext cx="9014208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a typeface="Calibri"/>
                <a:cs typeface="Calibri"/>
              </a:rPr>
              <a:t>Mike Scoville</a:t>
            </a:r>
          </a:p>
          <a:p>
            <a:pPr algn="ctr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Director of Partnerships &amp; Growth</a:t>
            </a:r>
          </a:p>
        </p:txBody>
      </p:sp>
      <p:pic>
        <p:nvPicPr>
          <p:cNvPr id="9" name="Picture 8" descr="A person smiling at camera&#10;&#10;AI-generated content may be incorrect.">
            <a:extLst>
              <a:ext uri="{FF2B5EF4-FFF2-40B4-BE49-F238E27FC236}">
                <a16:creationId xmlns:a16="http://schemas.microsoft.com/office/drawing/2014/main" id="{22DE33C4-A739-D363-69F7-155348A566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83" b="14612"/>
          <a:stretch>
            <a:fillRect/>
          </a:stretch>
        </p:blipFill>
        <p:spPr>
          <a:xfrm>
            <a:off x="3600325" y="5600659"/>
            <a:ext cx="3177166" cy="3300490"/>
          </a:xfrm>
          <a:prstGeom prst="roundRect">
            <a:avLst/>
          </a:prstGeom>
        </p:spPr>
      </p:pic>
      <p:pic>
        <p:nvPicPr>
          <p:cNvPr id="16" name="Picture 4" descr="Logo&#10;&#10;Description automatically generated">
            <a:extLst>
              <a:ext uri="{FF2B5EF4-FFF2-40B4-BE49-F238E27FC236}">
                <a16:creationId xmlns:a16="http://schemas.microsoft.com/office/drawing/2014/main" id="{297D7B70-177F-4D6D-AD99-A36397E1D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063" y="1346347"/>
            <a:ext cx="9006962" cy="34026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0D90E-B1C2-8AF7-279B-D16A4099A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81057BB-6B80-D1D4-AECA-D01D61BD0745}"/>
              </a:ext>
            </a:extLst>
          </p:cNvPr>
          <p:cNvGrpSpPr/>
          <p:nvPr/>
        </p:nvGrpSpPr>
        <p:grpSpPr>
          <a:xfrm>
            <a:off x="14173105" y="0"/>
            <a:ext cx="19780640" cy="17602567"/>
            <a:chOff x="0" y="0"/>
            <a:chExt cx="913373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B5DD51B-A8D1-2DFD-7156-100770F4415F}"/>
                </a:ext>
              </a:extLst>
            </p:cNvPr>
            <p:cNvSpPr/>
            <p:nvPr/>
          </p:nvSpPr>
          <p:spPr>
            <a:xfrm>
              <a:off x="0" y="0"/>
              <a:ext cx="913373" cy="812800"/>
            </a:xfrm>
            <a:custGeom>
              <a:avLst/>
              <a:gdLst/>
              <a:ahLst/>
              <a:cxnLst/>
              <a:rect l="l" t="t" r="r" b="b"/>
              <a:pathLst>
                <a:path w="913373" h="812800">
                  <a:moveTo>
                    <a:pt x="456686" y="0"/>
                  </a:moveTo>
                  <a:cubicBezTo>
                    <a:pt x="204465" y="0"/>
                    <a:pt x="0" y="181951"/>
                    <a:pt x="0" y="406400"/>
                  </a:cubicBezTo>
                  <a:cubicBezTo>
                    <a:pt x="0" y="630849"/>
                    <a:pt x="204465" y="812800"/>
                    <a:pt x="456686" y="812800"/>
                  </a:cubicBezTo>
                  <a:cubicBezTo>
                    <a:pt x="708907" y="812800"/>
                    <a:pt x="913373" y="630849"/>
                    <a:pt x="913373" y="406400"/>
                  </a:cubicBezTo>
                  <a:cubicBezTo>
                    <a:pt x="913373" y="181951"/>
                    <a:pt x="708907" y="0"/>
                    <a:pt x="456686" y="0"/>
                  </a:cubicBezTo>
                  <a:close/>
                </a:path>
              </a:pathLst>
            </a:custGeom>
            <a:solidFill>
              <a:srgbClr val="FFFB63"/>
            </a:solidFill>
            <a:ln w="666750" cap="sq">
              <a:solidFill>
                <a:srgbClr val="FFFEE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FE9341A-16F7-4D3F-24C6-93D76A234030}"/>
                </a:ext>
              </a:extLst>
            </p:cNvPr>
            <p:cNvSpPr txBox="1"/>
            <p:nvPr/>
          </p:nvSpPr>
          <p:spPr>
            <a:xfrm>
              <a:off x="85629" y="28575"/>
              <a:ext cx="742115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3201235F-D4EB-4E43-B1EF-42B88E79CDCE}"/>
              </a:ext>
            </a:extLst>
          </p:cNvPr>
          <p:cNvGrpSpPr/>
          <p:nvPr/>
        </p:nvGrpSpPr>
        <p:grpSpPr>
          <a:xfrm>
            <a:off x="14681003" y="-6107454"/>
            <a:ext cx="21189445" cy="17602567"/>
            <a:chOff x="0" y="0"/>
            <a:chExt cx="978424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1532A53-4314-CDDF-6516-E3562BE37296}"/>
                </a:ext>
              </a:extLst>
            </p:cNvPr>
            <p:cNvSpPr/>
            <p:nvPr/>
          </p:nvSpPr>
          <p:spPr>
            <a:xfrm>
              <a:off x="0" y="0"/>
              <a:ext cx="978424" cy="812800"/>
            </a:xfrm>
            <a:custGeom>
              <a:avLst/>
              <a:gdLst/>
              <a:ahLst/>
              <a:cxnLst/>
              <a:rect l="l" t="t" r="r" b="b"/>
              <a:pathLst>
                <a:path w="978424" h="812800">
                  <a:moveTo>
                    <a:pt x="489212" y="0"/>
                  </a:moveTo>
                  <a:cubicBezTo>
                    <a:pt x="219028" y="0"/>
                    <a:pt x="0" y="181951"/>
                    <a:pt x="0" y="406400"/>
                  </a:cubicBezTo>
                  <a:cubicBezTo>
                    <a:pt x="0" y="630849"/>
                    <a:pt x="219028" y="812800"/>
                    <a:pt x="489212" y="812800"/>
                  </a:cubicBezTo>
                  <a:cubicBezTo>
                    <a:pt x="759397" y="812800"/>
                    <a:pt x="978424" y="630849"/>
                    <a:pt x="978424" y="406400"/>
                  </a:cubicBezTo>
                  <a:cubicBezTo>
                    <a:pt x="978424" y="181951"/>
                    <a:pt x="759397" y="0"/>
                    <a:pt x="489212" y="0"/>
                  </a:cubicBezTo>
                  <a:close/>
                </a:path>
              </a:pathLst>
            </a:custGeom>
            <a:solidFill>
              <a:srgbClr val="EEE809"/>
            </a:solidFill>
            <a:ln w="666750" cap="sq">
              <a:solidFill>
                <a:srgbClr val="F8F34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A96ABF7-0B6B-0B73-87ED-524C4FD547B7}"/>
                </a:ext>
              </a:extLst>
            </p:cNvPr>
            <p:cNvSpPr txBox="1"/>
            <p:nvPr/>
          </p:nvSpPr>
          <p:spPr>
            <a:xfrm>
              <a:off x="91727" y="28575"/>
              <a:ext cx="79497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09E2EA5-CAB9-1F94-0DA8-C62C4D2A2F51}"/>
              </a:ext>
            </a:extLst>
          </p:cNvPr>
          <p:cNvSpPr/>
          <p:nvPr/>
        </p:nvSpPr>
        <p:spPr>
          <a:xfrm>
            <a:off x="4935518" y="3362184"/>
            <a:ext cx="5909721" cy="2031699"/>
          </a:xfrm>
          <a:prstGeom prst="roundRect">
            <a:avLst/>
          </a:prstGeom>
          <a:solidFill>
            <a:srgbClr val="036563"/>
          </a:solidFill>
          <a:ln>
            <a:solidFill>
              <a:srgbClr val="0365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AA4407A-E0CE-C0D2-ADD2-4F8309F5BDC7}"/>
              </a:ext>
            </a:extLst>
          </p:cNvPr>
          <p:cNvSpPr/>
          <p:nvPr/>
        </p:nvSpPr>
        <p:spPr>
          <a:xfrm>
            <a:off x="7120240" y="7247138"/>
            <a:ext cx="5837378" cy="1946295"/>
          </a:xfrm>
          <a:prstGeom prst="roundRect">
            <a:avLst/>
          </a:prstGeom>
          <a:solidFill>
            <a:srgbClr val="036563"/>
          </a:solidFill>
          <a:ln>
            <a:solidFill>
              <a:srgbClr val="0365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2DFD95-B0C2-1DE7-E823-CC003728D3DA}"/>
              </a:ext>
            </a:extLst>
          </p:cNvPr>
          <p:cNvSpPr txBox="1"/>
          <p:nvPr/>
        </p:nvSpPr>
        <p:spPr>
          <a:xfrm>
            <a:off x="5611913" y="3616787"/>
            <a:ext cx="5235575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a typeface="Calibri"/>
                <a:cs typeface="Calibri"/>
              </a:rPr>
              <a:t>Mike Goorhouse</a:t>
            </a:r>
            <a:endParaRPr lang="en-US" sz="5400" b="1">
              <a:solidFill>
                <a:schemeClr val="bg1"/>
              </a:solidFill>
            </a:endParaRPr>
          </a:p>
          <a:p>
            <a:pPr algn="ctr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Founder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265AE1-1505-575A-FD57-EA7F5C42FD84}"/>
              </a:ext>
            </a:extLst>
          </p:cNvPr>
          <p:cNvSpPr txBox="1"/>
          <p:nvPr/>
        </p:nvSpPr>
        <p:spPr>
          <a:xfrm>
            <a:off x="7715450" y="7407897"/>
            <a:ext cx="5235575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a typeface="Calibri"/>
                <a:cs typeface="Calibri"/>
              </a:rPr>
              <a:t>Elizabeth Kidd</a:t>
            </a:r>
          </a:p>
          <a:p>
            <a:pPr algn="ctr"/>
            <a:r>
              <a:rPr lang="en-US" sz="4000">
                <a:solidFill>
                  <a:schemeClr val="bg1"/>
                </a:solidFill>
                <a:ea typeface="Calibri"/>
                <a:cs typeface="Calibri"/>
              </a:rPr>
              <a:t>Consultant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40754A-D3A8-DFF1-C92B-D509F2A13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92" y="535270"/>
            <a:ext cx="10233950" cy="1374615"/>
          </a:xfrm>
          <a:prstGeom prst="rect">
            <a:avLst/>
          </a:prstGeom>
        </p:spPr>
      </p:pic>
      <p:pic>
        <p:nvPicPr>
          <p:cNvPr id="9" name="Picture 8" descr="A person in a suit&#10;&#10;AI-generated content may be incorrect.">
            <a:extLst>
              <a:ext uri="{FF2B5EF4-FFF2-40B4-BE49-F238E27FC236}">
                <a16:creationId xmlns:a16="http://schemas.microsoft.com/office/drawing/2014/main" id="{1E148DA5-12E9-F625-FF6F-B847B48A5D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42" t="15056" r="14458" b="38476"/>
          <a:stretch>
            <a:fillRect/>
          </a:stretch>
        </p:blipFill>
        <p:spPr>
          <a:xfrm>
            <a:off x="1998219" y="2262374"/>
            <a:ext cx="3612594" cy="3629162"/>
          </a:xfrm>
          <a:prstGeom prst="roundRect">
            <a:avLst/>
          </a:prstGeom>
        </p:spPr>
      </p:pic>
      <p:pic>
        <p:nvPicPr>
          <p:cNvPr id="10" name="Picture 9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55D91F7F-EA2F-E735-BDE5-6DC2AFAFD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536" y="6200654"/>
            <a:ext cx="3608930" cy="362621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3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158BE-8506-276E-BAAE-290D5A610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B09FD2C-BAB8-7D77-3183-9983CCF4D23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05" t="-29187" r="-14197" b="-7017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3860EC5-D5E3-2B57-5D8F-0B09EA90BC4D}"/>
              </a:ext>
            </a:extLst>
          </p:cNvPr>
          <p:cNvGrpSpPr/>
          <p:nvPr/>
        </p:nvGrpSpPr>
        <p:grpSpPr>
          <a:xfrm>
            <a:off x="1028700" y="1026572"/>
            <a:ext cx="16227112" cy="8231728"/>
            <a:chOff x="0" y="0"/>
            <a:chExt cx="4273807" cy="216802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98D37EA-9EC6-DD39-32C9-31214FF9F480}"/>
                </a:ext>
              </a:extLst>
            </p:cNvPr>
            <p:cNvSpPr/>
            <p:nvPr/>
          </p:nvSpPr>
          <p:spPr>
            <a:xfrm>
              <a:off x="0" y="0"/>
              <a:ext cx="4273807" cy="2168027"/>
            </a:xfrm>
            <a:custGeom>
              <a:avLst/>
              <a:gdLst/>
              <a:ahLst/>
              <a:cxnLst/>
              <a:rect l="l" t="t" r="r" b="b"/>
              <a:pathLst>
                <a:path w="4273807" h="2168027">
                  <a:moveTo>
                    <a:pt x="24332" y="0"/>
                  </a:moveTo>
                  <a:lnTo>
                    <a:pt x="4249476" y="0"/>
                  </a:lnTo>
                  <a:cubicBezTo>
                    <a:pt x="4255929" y="0"/>
                    <a:pt x="4262117" y="2564"/>
                    <a:pt x="4266681" y="7127"/>
                  </a:cubicBezTo>
                  <a:cubicBezTo>
                    <a:pt x="4271244" y="11690"/>
                    <a:pt x="4273807" y="17879"/>
                    <a:pt x="4273807" y="24332"/>
                  </a:cubicBezTo>
                  <a:lnTo>
                    <a:pt x="4273807" y="2143695"/>
                  </a:lnTo>
                  <a:cubicBezTo>
                    <a:pt x="4273807" y="2150148"/>
                    <a:pt x="4271244" y="2156337"/>
                    <a:pt x="4266681" y="2160900"/>
                  </a:cubicBezTo>
                  <a:cubicBezTo>
                    <a:pt x="4262117" y="2165464"/>
                    <a:pt x="4255929" y="2168027"/>
                    <a:pt x="4249476" y="2168027"/>
                  </a:cubicBezTo>
                  <a:lnTo>
                    <a:pt x="24332" y="2168027"/>
                  </a:lnTo>
                  <a:cubicBezTo>
                    <a:pt x="17879" y="2168027"/>
                    <a:pt x="11690" y="2165464"/>
                    <a:pt x="7127" y="2160900"/>
                  </a:cubicBezTo>
                  <a:cubicBezTo>
                    <a:pt x="2564" y="2156337"/>
                    <a:pt x="0" y="2150148"/>
                    <a:pt x="0" y="2143695"/>
                  </a:cubicBezTo>
                  <a:lnTo>
                    <a:pt x="0" y="24332"/>
                  </a:lnTo>
                  <a:cubicBezTo>
                    <a:pt x="0" y="17879"/>
                    <a:pt x="2564" y="11690"/>
                    <a:pt x="7127" y="7127"/>
                  </a:cubicBezTo>
                  <a:cubicBezTo>
                    <a:pt x="11690" y="2564"/>
                    <a:pt x="17879" y="0"/>
                    <a:pt x="24332" y="0"/>
                  </a:cubicBezTo>
                  <a:close/>
                </a:path>
              </a:pathLst>
            </a:custGeom>
            <a:solidFill>
              <a:srgbClr val="036563">
                <a:alpha val="9176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5D370C1-8404-0714-FFD1-7A1133D66544}"/>
                </a:ext>
              </a:extLst>
            </p:cNvPr>
            <p:cNvSpPr txBox="1"/>
            <p:nvPr/>
          </p:nvSpPr>
          <p:spPr>
            <a:xfrm>
              <a:off x="0" y="-47625"/>
              <a:ext cx="4273807" cy="2215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5B0C00AD-7295-522E-20F7-12F036D61511}"/>
              </a:ext>
            </a:extLst>
          </p:cNvPr>
          <p:cNvSpPr txBox="1"/>
          <p:nvPr/>
        </p:nvSpPr>
        <p:spPr>
          <a:xfrm>
            <a:off x="3584930" y="3257934"/>
            <a:ext cx="11852881" cy="608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600" b="1">
                <a:solidFill>
                  <a:srgbClr val="F7F7F7"/>
                </a:solidFill>
                <a:ea typeface="+mn-lt"/>
                <a:cs typeface="+mn-lt"/>
                <a:sym typeface="Lato"/>
              </a:rPr>
              <a:t>Community Endowment </a:t>
            </a:r>
            <a:r>
              <a:rPr lang="en-US" sz="3600">
                <a:solidFill>
                  <a:srgbClr val="F7F7F7"/>
                </a:solidFill>
                <a:ea typeface="+mn-lt"/>
                <a:cs typeface="+mn-lt"/>
                <a:sym typeface="Lato"/>
              </a:rPr>
              <a:t>(Foundation Directed Grantmaking) </a:t>
            </a:r>
            <a:endParaRPr lang="en-US" sz="20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800">
                <a:solidFill>
                  <a:srgbClr val="F7F7F7"/>
                </a:solidFill>
                <a:ea typeface="+mn-lt"/>
                <a:cs typeface="+mn-lt"/>
                <a:sym typeface="Lato"/>
              </a:rPr>
              <a:t>We build and manage our community’s permanent philanthropic endowment to ensure that there will always be resources available to respond to needs and opportunities as they arise</a:t>
            </a:r>
            <a:endParaRPr lang="en-US" sz="2800">
              <a:solidFill>
                <a:srgbClr val="F7F7F7"/>
              </a:solidFill>
              <a:ea typeface="+mn-lt"/>
              <a:cs typeface="+mn-lt"/>
            </a:endParaRPr>
          </a:p>
          <a:p>
            <a:endParaRPr lang="en-US" sz="2800">
              <a:solidFill>
                <a:srgbClr val="F7F7F7"/>
              </a:solidFill>
              <a:ea typeface="+mn-lt"/>
              <a:cs typeface="+mn-lt"/>
            </a:endParaRPr>
          </a:p>
          <a:p>
            <a:pPr>
              <a:lnSpc>
                <a:spcPts val="4900"/>
              </a:lnSpc>
            </a:pPr>
            <a:r>
              <a:rPr lang="en-US" sz="3600" b="1">
                <a:solidFill>
                  <a:srgbClr val="F7F7F7"/>
                </a:solidFill>
                <a:ea typeface="+mn-lt"/>
                <a:cs typeface="+mn-lt"/>
              </a:rPr>
              <a:t>Donor Service </a:t>
            </a:r>
            <a:r>
              <a:rPr lang="en-US" sz="3600">
                <a:solidFill>
                  <a:srgbClr val="F7F7F7"/>
                </a:solidFill>
                <a:ea typeface="+mn-lt"/>
                <a:cs typeface="+mn-lt"/>
              </a:rPr>
              <a:t>(Donor Directed Grantmaking)</a:t>
            </a:r>
            <a:endParaRPr lang="en-US" sz="2000">
              <a:ea typeface="Calibri"/>
              <a:cs typeface="Calibri"/>
            </a:endParaRPr>
          </a:p>
          <a:p>
            <a:pPr>
              <a:lnSpc>
                <a:spcPts val="4900"/>
              </a:lnSpc>
            </a:pPr>
            <a:r>
              <a:rPr lang="en-US" sz="2800">
                <a:solidFill>
                  <a:srgbClr val="F7F7F7"/>
                </a:solidFill>
                <a:ea typeface="+mn-lt"/>
                <a:cs typeface="+mn-lt"/>
              </a:rPr>
              <a:t>We provide services to donors to help them achieve their charitable goals</a:t>
            </a:r>
            <a:endParaRPr lang="en-US" sz="2800">
              <a:solidFill>
                <a:srgbClr val="F7F7F7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ts val="4900"/>
              </a:lnSpc>
            </a:pPr>
            <a:endParaRPr lang="en-US" sz="2800">
              <a:solidFill>
                <a:srgbClr val="F7F7F7"/>
              </a:solidFill>
              <a:ea typeface="+mn-lt"/>
              <a:cs typeface="+mn-lt"/>
            </a:endParaRPr>
          </a:p>
          <a:p>
            <a:pPr>
              <a:lnSpc>
                <a:spcPts val="4900"/>
              </a:lnSpc>
            </a:pPr>
            <a:r>
              <a:rPr lang="en-US" sz="3600" b="1">
                <a:solidFill>
                  <a:srgbClr val="F7F7F7"/>
                </a:solidFill>
                <a:ea typeface="+mn-lt"/>
                <a:cs typeface="+mn-lt"/>
              </a:rPr>
              <a:t>Community Leadership </a:t>
            </a:r>
            <a:r>
              <a:rPr lang="en-US" sz="3600">
                <a:solidFill>
                  <a:srgbClr val="F7F7F7"/>
                </a:solidFill>
                <a:ea typeface="+mn-lt"/>
                <a:cs typeface="+mn-lt"/>
              </a:rPr>
              <a:t>(Non-Grantmaking Activities)</a:t>
            </a:r>
          </a:p>
          <a:p>
            <a:pPr>
              <a:lnSpc>
                <a:spcPts val="4900"/>
              </a:lnSpc>
            </a:pPr>
            <a:r>
              <a:rPr lang="en-US" sz="2800">
                <a:solidFill>
                  <a:srgbClr val="F7F7F7"/>
                </a:solidFill>
                <a:ea typeface="+mn-lt"/>
                <a:cs typeface="+mn-lt"/>
              </a:rPr>
              <a:t>We lead and partner to catalyze transformative community solutions </a:t>
            </a:r>
            <a:endParaRPr lang="en-US" sz="2400">
              <a:solidFill>
                <a:srgbClr val="F7F7F7"/>
              </a:solidFill>
              <a:ea typeface="Calibri"/>
              <a:cs typeface="Calibri"/>
            </a:endParaRPr>
          </a:p>
          <a:p>
            <a:pPr marL="457200" indent="-457200">
              <a:lnSpc>
                <a:spcPts val="4900"/>
              </a:lnSpc>
              <a:buFont typeface="Arial"/>
              <a:buChar char="•"/>
            </a:pPr>
            <a:endParaRPr lang="en-US" sz="3500">
              <a:solidFill>
                <a:srgbClr val="F7F7F7"/>
              </a:solidFill>
              <a:ea typeface="Calibri"/>
              <a:cs typeface="Calibri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A3659E9-522F-6BF2-888D-808B8EFCC2FD}"/>
              </a:ext>
            </a:extLst>
          </p:cNvPr>
          <p:cNvGrpSpPr/>
          <p:nvPr/>
        </p:nvGrpSpPr>
        <p:grpSpPr>
          <a:xfrm rot="5400000">
            <a:off x="2792072" y="3368702"/>
            <a:ext cx="500573" cy="438001"/>
            <a:chOff x="0" y="0"/>
            <a:chExt cx="812800" cy="7112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A99EA68-C0DF-15AE-A3BB-065AB5C1327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EE80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68B3A77-8999-2DED-2556-19269AD8852F}"/>
                </a:ext>
              </a:extLst>
            </p:cNvPr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1840BE28-6880-E9CB-449E-FD2650EB9C2E}"/>
              </a:ext>
            </a:extLst>
          </p:cNvPr>
          <p:cNvSpPr txBox="1"/>
          <p:nvPr/>
        </p:nvSpPr>
        <p:spPr>
          <a:xfrm>
            <a:off x="1894437" y="1553185"/>
            <a:ext cx="14965317" cy="1177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50" b="1">
                <a:solidFill>
                  <a:srgbClr val="F7F7F7"/>
                </a:solidFill>
                <a:ea typeface="+mn-lt"/>
                <a:cs typeface="+mn-lt"/>
                <a:sym typeface="Lato Heavy"/>
              </a:rPr>
              <a:t>Community Foundation Framework </a:t>
            </a:r>
            <a:endParaRPr lang="en-US" sz="6950">
              <a:solidFill>
                <a:srgbClr val="F7F7F7"/>
              </a:solidFill>
              <a:ea typeface="+mn-lt"/>
              <a:cs typeface="+mn-lt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71A67631-E6E2-EED5-6336-77881469BA14}"/>
              </a:ext>
            </a:extLst>
          </p:cNvPr>
          <p:cNvGrpSpPr/>
          <p:nvPr/>
        </p:nvGrpSpPr>
        <p:grpSpPr>
          <a:xfrm rot="5400000">
            <a:off x="2792072" y="5689599"/>
            <a:ext cx="500573" cy="438001"/>
            <a:chOff x="0" y="0"/>
            <a:chExt cx="812800" cy="7112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F22AFA1-38E8-12D2-9123-FB97329C14D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EE80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1718E6C6-EBD5-9094-68C4-BE7E727CF434}"/>
                </a:ext>
              </a:extLst>
            </p:cNvPr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FFC165A0-7232-0674-1755-7AF4A56E4EDB}"/>
              </a:ext>
            </a:extLst>
          </p:cNvPr>
          <p:cNvGrpSpPr/>
          <p:nvPr/>
        </p:nvGrpSpPr>
        <p:grpSpPr>
          <a:xfrm rot="5400000">
            <a:off x="2792072" y="7528276"/>
            <a:ext cx="500573" cy="438001"/>
            <a:chOff x="0" y="0"/>
            <a:chExt cx="812800" cy="7112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650CC71-EB24-5F3B-7BF9-3D9F597F6C1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EE80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50E8869F-475A-3A54-2004-282711B43BFB}"/>
                </a:ext>
              </a:extLst>
            </p:cNvPr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2314385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5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CEE27-CBC8-8A07-7283-BC7411B91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A5B402D-A69B-9C43-3980-320FAA2CA24D}"/>
              </a:ext>
            </a:extLst>
          </p:cNvPr>
          <p:cNvGrpSpPr/>
          <p:nvPr/>
        </p:nvGrpSpPr>
        <p:grpSpPr>
          <a:xfrm>
            <a:off x="7558930" y="6520634"/>
            <a:ext cx="13897044" cy="13897044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7016F02-D5D0-44B9-141C-3F53326017A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8B88">
                <a:alpha val="2666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9F90663-F139-F84C-4631-E3548DD0F308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5F5070E5-8818-C82F-6E3C-0A687D314376}"/>
              </a:ext>
            </a:extLst>
          </p:cNvPr>
          <p:cNvGrpSpPr/>
          <p:nvPr/>
        </p:nvGrpSpPr>
        <p:grpSpPr>
          <a:xfrm>
            <a:off x="12392510" y="-7324423"/>
            <a:ext cx="12128318" cy="12467923"/>
            <a:chOff x="0" y="0"/>
            <a:chExt cx="812800" cy="835559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FD7BE7C-D454-7CAA-B99A-ECEBB1A09BA6}"/>
                </a:ext>
              </a:extLst>
            </p:cNvPr>
            <p:cNvSpPr/>
            <p:nvPr/>
          </p:nvSpPr>
          <p:spPr>
            <a:xfrm>
              <a:off x="0" y="0"/>
              <a:ext cx="812800" cy="835559"/>
            </a:xfrm>
            <a:custGeom>
              <a:avLst/>
              <a:gdLst/>
              <a:ahLst/>
              <a:cxnLst/>
              <a:rect l="l" t="t" r="r" b="b"/>
              <a:pathLst>
                <a:path w="812800" h="835559">
                  <a:moveTo>
                    <a:pt x="406400" y="0"/>
                  </a:moveTo>
                  <a:cubicBezTo>
                    <a:pt x="181951" y="0"/>
                    <a:pt x="0" y="187046"/>
                    <a:pt x="0" y="417780"/>
                  </a:cubicBezTo>
                  <a:cubicBezTo>
                    <a:pt x="0" y="648513"/>
                    <a:pt x="181951" y="835559"/>
                    <a:pt x="406400" y="835559"/>
                  </a:cubicBezTo>
                  <a:cubicBezTo>
                    <a:pt x="630849" y="835559"/>
                    <a:pt x="812800" y="648513"/>
                    <a:pt x="812800" y="417780"/>
                  </a:cubicBezTo>
                  <a:cubicBezTo>
                    <a:pt x="812800" y="18704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7270">
                <a:alpha val="4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A17EFAC-C01C-A07F-D384-9DC107EB547C}"/>
                </a:ext>
              </a:extLst>
            </p:cNvPr>
            <p:cNvSpPr txBox="1"/>
            <p:nvPr/>
          </p:nvSpPr>
          <p:spPr>
            <a:xfrm>
              <a:off x="76200" y="30709"/>
              <a:ext cx="660400" cy="72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ABF40A3B-F348-2FEB-557E-38976500B85B}"/>
              </a:ext>
            </a:extLst>
          </p:cNvPr>
          <p:cNvGrpSpPr/>
          <p:nvPr/>
        </p:nvGrpSpPr>
        <p:grpSpPr>
          <a:xfrm>
            <a:off x="-2515277" y="4925956"/>
            <a:ext cx="14907787" cy="15325220"/>
            <a:chOff x="0" y="0"/>
            <a:chExt cx="812800" cy="83555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85C8607-5C9D-540D-5647-1BD5A6F067E5}"/>
                </a:ext>
              </a:extLst>
            </p:cNvPr>
            <p:cNvSpPr/>
            <p:nvPr/>
          </p:nvSpPr>
          <p:spPr>
            <a:xfrm>
              <a:off x="0" y="0"/>
              <a:ext cx="812800" cy="835559"/>
            </a:xfrm>
            <a:custGeom>
              <a:avLst/>
              <a:gdLst/>
              <a:ahLst/>
              <a:cxnLst/>
              <a:rect l="l" t="t" r="r" b="b"/>
              <a:pathLst>
                <a:path w="812800" h="835559">
                  <a:moveTo>
                    <a:pt x="406400" y="0"/>
                  </a:moveTo>
                  <a:cubicBezTo>
                    <a:pt x="181951" y="0"/>
                    <a:pt x="0" y="187046"/>
                    <a:pt x="0" y="417780"/>
                  </a:cubicBezTo>
                  <a:cubicBezTo>
                    <a:pt x="0" y="648513"/>
                    <a:pt x="181951" y="835559"/>
                    <a:pt x="406400" y="835559"/>
                  </a:cubicBezTo>
                  <a:cubicBezTo>
                    <a:pt x="630849" y="835559"/>
                    <a:pt x="812800" y="648513"/>
                    <a:pt x="812800" y="417780"/>
                  </a:cubicBezTo>
                  <a:cubicBezTo>
                    <a:pt x="812800" y="18704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7270">
                <a:alpha val="4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35780588-37FB-4EC0-BE82-B0DEC40B8D33}"/>
                </a:ext>
              </a:extLst>
            </p:cNvPr>
            <p:cNvSpPr txBox="1"/>
            <p:nvPr/>
          </p:nvSpPr>
          <p:spPr>
            <a:xfrm>
              <a:off x="76200" y="30709"/>
              <a:ext cx="660400" cy="72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E2780C95-7699-B797-7653-A1E8B0823C36}"/>
              </a:ext>
            </a:extLst>
          </p:cNvPr>
          <p:cNvGrpSpPr/>
          <p:nvPr/>
        </p:nvGrpSpPr>
        <p:grpSpPr>
          <a:xfrm>
            <a:off x="-4638744" y="-4669292"/>
            <a:ext cx="9277487" cy="9277487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10AB93E-C4AE-F9A1-55ED-D65DA9AA539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6563">
                <a:alpha val="2666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B430488C-74D4-230A-BBFC-D2AB9A55574A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A421213E-6039-CA8E-C344-CE0F93AA9620}"/>
              </a:ext>
            </a:extLst>
          </p:cNvPr>
          <p:cNvSpPr/>
          <p:nvPr/>
        </p:nvSpPr>
        <p:spPr>
          <a:xfrm>
            <a:off x="-1340691" y="-1028485"/>
            <a:ext cx="3421775" cy="6843551"/>
          </a:xfrm>
          <a:custGeom>
            <a:avLst/>
            <a:gdLst/>
            <a:ahLst/>
            <a:cxnLst/>
            <a:rect l="l" t="t" r="r" b="b"/>
            <a:pathLst>
              <a:path w="3421775" h="6843551">
                <a:moveTo>
                  <a:pt x="0" y="0"/>
                </a:moveTo>
                <a:lnTo>
                  <a:pt x="3421776" y="0"/>
                </a:lnTo>
                <a:lnTo>
                  <a:pt x="3421776" y="6843551"/>
                </a:lnTo>
                <a:lnTo>
                  <a:pt x="0" y="68435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3BF7F09A-1618-5F69-28CA-EF6600D45CC3}"/>
              </a:ext>
            </a:extLst>
          </p:cNvPr>
          <p:cNvSpPr/>
          <p:nvPr/>
        </p:nvSpPr>
        <p:spPr>
          <a:xfrm rot="5400000">
            <a:off x="16171973" y="-2966994"/>
            <a:ext cx="3808713" cy="7617425"/>
          </a:xfrm>
          <a:custGeom>
            <a:avLst/>
            <a:gdLst/>
            <a:ahLst/>
            <a:cxnLst/>
            <a:rect l="l" t="t" r="r" b="b"/>
            <a:pathLst>
              <a:path w="3808713" h="7617425">
                <a:moveTo>
                  <a:pt x="0" y="0"/>
                </a:moveTo>
                <a:lnTo>
                  <a:pt x="3808713" y="0"/>
                </a:lnTo>
                <a:lnTo>
                  <a:pt x="3808713" y="7617425"/>
                </a:lnTo>
                <a:lnTo>
                  <a:pt x="0" y="7617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3994A6F7-5B5C-1639-9A3D-F37ACC4F5D21}"/>
              </a:ext>
            </a:extLst>
          </p:cNvPr>
          <p:cNvSpPr txBox="1"/>
          <p:nvPr/>
        </p:nvSpPr>
        <p:spPr>
          <a:xfrm>
            <a:off x="2910849" y="1190856"/>
            <a:ext cx="12466302" cy="1614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4"/>
              </a:lnSpc>
              <a:spcBef>
                <a:spcPct val="0"/>
              </a:spcBef>
            </a:pPr>
            <a:r>
              <a:rPr lang="en-US" sz="6600" b="1">
                <a:solidFill>
                  <a:srgbClr val="F7F7F7"/>
                </a:solidFill>
                <a:ea typeface="+mn-lt"/>
                <a:cs typeface="+mn-lt"/>
                <a:sym typeface="Lato Bold"/>
              </a:rPr>
              <a:t>Community Endowment </a:t>
            </a:r>
            <a:endParaRPr lang="en-US" sz="5400" b="1" i="1">
              <a:solidFill>
                <a:srgbClr val="000000"/>
              </a:solidFill>
              <a:ea typeface="+mn-lt"/>
              <a:cs typeface="+mn-lt"/>
              <a:sym typeface="Lato Bold"/>
            </a:endParaRPr>
          </a:p>
          <a:p>
            <a:pPr>
              <a:lnSpc>
                <a:spcPts val="6164"/>
              </a:lnSpc>
              <a:spcBef>
                <a:spcPct val="0"/>
              </a:spcBef>
            </a:pPr>
            <a:r>
              <a:rPr lang="en-US" sz="5400" b="1" i="1">
                <a:solidFill>
                  <a:srgbClr val="F7F7F7"/>
                </a:solidFill>
                <a:ea typeface="+mn-lt"/>
                <a:cs typeface="+mn-lt"/>
                <a:sym typeface="Lato Bold"/>
              </a:rPr>
              <a:t>Foundation Directed Grantmaking</a:t>
            </a:r>
            <a:endParaRPr lang="en-US" sz="5400" b="1" i="1">
              <a:ea typeface="Calibri"/>
              <a:cs typeface="Calibri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5904A1A3-1FC4-8EAC-07C7-07FA38E1CC2A}"/>
              </a:ext>
            </a:extLst>
          </p:cNvPr>
          <p:cNvSpPr txBox="1"/>
          <p:nvPr/>
        </p:nvSpPr>
        <p:spPr>
          <a:xfrm>
            <a:off x="2906367" y="2803834"/>
            <a:ext cx="11032404" cy="7168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4000" b="1">
                <a:solidFill>
                  <a:srgbClr val="F7F7F7"/>
                </a:solidFill>
                <a:ea typeface="+mn-lt"/>
                <a:cs typeface="+mn-lt"/>
                <a:sym typeface="Lato"/>
              </a:rPr>
              <a:t>Talking Points</a:t>
            </a:r>
            <a:endParaRPr lang="en-US" sz="4000">
              <a:solidFill>
                <a:srgbClr val="F7F7F7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500">
                <a:solidFill>
                  <a:srgbClr val="F7F7F7"/>
                </a:solidFill>
                <a:ea typeface="+mn-lt"/>
                <a:cs typeface="+mn-lt"/>
                <a:sym typeface="Lato"/>
              </a:rPr>
              <a:t>By giving together, we can do more</a:t>
            </a:r>
            <a:endParaRPr lang="en-US" sz="2500">
              <a:solidFill>
                <a:srgbClr val="F7F7F7"/>
              </a:solidFill>
              <a:ea typeface="Calibri"/>
              <a:cs typeface="Calibri"/>
            </a:endParaRPr>
          </a:p>
          <a:p>
            <a:endParaRPr lang="en-US" sz="2500">
              <a:solidFill>
                <a:srgbClr val="F7F7F7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500">
                <a:solidFill>
                  <a:srgbClr val="F7F7F7"/>
                </a:solidFill>
                <a:ea typeface="+mn-lt"/>
                <a:cs typeface="+mn-lt"/>
                <a:sym typeface="Lato"/>
              </a:rPr>
              <a:t>We can’t predict the future, but we can prepare for it</a:t>
            </a:r>
            <a:endParaRPr lang="en-US" sz="2500">
              <a:ea typeface="Calibri"/>
              <a:cs typeface="Calibri"/>
            </a:endParaRPr>
          </a:p>
          <a:p>
            <a:endParaRPr lang="en-US" sz="2500">
              <a:solidFill>
                <a:srgbClr val="F7F7F7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500">
                <a:solidFill>
                  <a:srgbClr val="F7F7F7"/>
                </a:solidFill>
                <a:ea typeface="+mn-lt"/>
                <a:cs typeface="+mn-lt"/>
                <a:sym typeface="Lato"/>
              </a:rPr>
              <a:t>You can make a difference today, tomorrow, and forever</a:t>
            </a:r>
            <a:endParaRPr lang="en-US" sz="2500">
              <a:ea typeface="Calibri"/>
              <a:cs typeface="Calibri"/>
            </a:endParaRPr>
          </a:p>
          <a:p>
            <a:endParaRPr lang="en-US" sz="2500">
              <a:solidFill>
                <a:srgbClr val="F7F7F7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500">
                <a:solidFill>
                  <a:srgbClr val="F7F7F7"/>
                </a:solidFill>
                <a:ea typeface="+mn-lt"/>
                <a:cs typeface="+mn-lt"/>
                <a:sym typeface="Lato"/>
              </a:rPr>
              <a:t>If we care about the vitality of all our community beyond our lifetimes, we need to ensure that there are flexible resources available for future generations </a:t>
            </a:r>
            <a:endParaRPr lang="en-US" sz="2500">
              <a:ea typeface="Calibri"/>
              <a:cs typeface="Calibri"/>
            </a:endParaRPr>
          </a:p>
          <a:p>
            <a:endParaRPr lang="en-US" sz="2500">
              <a:solidFill>
                <a:srgbClr val="F7F7F7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500">
                <a:solidFill>
                  <a:srgbClr val="F7F7F7"/>
                </a:solidFill>
                <a:ea typeface="+mn-lt"/>
                <a:cs typeface="+mn-lt"/>
                <a:sym typeface="Lato"/>
              </a:rPr>
              <a:t>There are so many nonprofit organizations in our community that it can be overwhelming to try and figure the best way to give away your money </a:t>
            </a:r>
            <a:r>
              <a:rPr lang="en-US" sz="2500">
                <a:solidFill>
                  <a:srgbClr val="F7F7F7"/>
                </a:solidFill>
                <a:ea typeface="+mn-lt"/>
                <a:cs typeface="+mn-lt"/>
              </a:rPr>
              <a:t>to achieve the greatest impact; our community’s endowment is here to help.</a:t>
            </a:r>
            <a:endParaRPr lang="en-US" sz="2500">
              <a:ea typeface="Calibri"/>
              <a:cs typeface="Calibri"/>
            </a:endParaRPr>
          </a:p>
          <a:p>
            <a:endParaRPr lang="en-US" sz="2500">
              <a:solidFill>
                <a:srgbClr val="F7F7F7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500">
                <a:solidFill>
                  <a:srgbClr val="F7F7F7"/>
                </a:solidFill>
                <a:ea typeface="+mn-lt"/>
                <a:cs typeface="+mn-lt"/>
              </a:rPr>
              <a:t>Individually you might not be able to make a $50,000 investment in a new program or initiative but by having an Unrestricted or Field of Impact Fund at the Foundation your resources are combined with others to make these larger grants possible</a:t>
            </a:r>
            <a:endParaRPr lang="en-US" sz="2500">
              <a:ea typeface="Calibri"/>
              <a:cs typeface="Calibri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CFD42390-E195-666C-E169-2E3A93C9D365}"/>
              </a:ext>
            </a:extLst>
          </p:cNvPr>
          <p:cNvSpPr txBox="1"/>
          <p:nvPr/>
        </p:nvSpPr>
        <p:spPr>
          <a:xfrm>
            <a:off x="14128472" y="3138527"/>
            <a:ext cx="3340034" cy="3025331"/>
          </a:xfrm>
          <a:prstGeom prst="roundRect">
            <a:avLst/>
          </a:prstGeom>
          <a:solidFill>
            <a:srgbClr val="036563"/>
          </a:solidFill>
          <a:ln w="57150">
            <a:solidFill>
              <a:srgbClr val="91BBBA"/>
            </a:solidFill>
          </a:ln>
          <a:effectLst>
            <a:outerShdw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4900"/>
              </a:lnSpc>
            </a:pPr>
            <a:r>
              <a:rPr lang="en-US" sz="3600" b="1" u="sng">
                <a:solidFill>
                  <a:srgbClr val="F7F7F7"/>
                </a:solidFill>
                <a:ea typeface="+mn-lt"/>
                <a:cs typeface="+mn-lt"/>
                <a:sym typeface="Lato"/>
              </a:rPr>
              <a:t>Fund Types</a:t>
            </a:r>
            <a:endParaRPr lang="en-US" sz="3600" u="sng">
              <a:solidFill>
                <a:srgbClr val="F7F7F7"/>
              </a:solidFill>
              <a:ea typeface="+mn-lt"/>
              <a:cs typeface="+mn-lt"/>
            </a:endParaRPr>
          </a:p>
          <a:p>
            <a:pPr marL="685800" indent="-457200">
              <a:buFont typeface="Arial"/>
              <a:buChar char="•"/>
            </a:pPr>
            <a:r>
              <a:rPr lang="en-US" sz="2800">
                <a:solidFill>
                  <a:srgbClr val="F7F7F7"/>
                </a:solidFill>
                <a:ea typeface="+mn-lt"/>
                <a:cs typeface="+mn-lt"/>
              </a:rPr>
              <a:t>Unrestricted Funds</a:t>
            </a:r>
            <a:endParaRPr lang="en-US" sz="2800" u="sng">
              <a:solidFill>
                <a:srgbClr val="FFFFFF"/>
              </a:solidFill>
              <a:ea typeface="Calibri"/>
              <a:cs typeface="Calibri"/>
            </a:endParaRPr>
          </a:p>
          <a:p>
            <a:pPr marL="685800" indent="-457200">
              <a:buFont typeface="Arial"/>
              <a:buChar char="•"/>
            </a:pPr>
            <a:r>
              <a:rPr lang="en-US" sz="2800">
                <a:solidFill>
                  <a:srgbClr val="F7F7F7"/>
                </a:solidFill>
                <a:ea typeface="+mn-lt"/>
                <a:cs typeface="+mn-lt"/>
              </a:rPr>
              <a:t>Field of Interest Funds</a:t>
            </a:r>
            <a:endParaRPr lang="en-US" sz="28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>
              <a:solidFill>
                <a:srgbClr val="F7F7F7"/>
              </a:solidFill>
              <a:ea typeface="Calibri"/>
              <a:cs typeface="Calibri"/>
            </a:endParaRPr>
          </a:p>
          <a:p>
            <a:pPr>
              <a:lnSpc>
                <a:spcPts val="4900"/>
              </a:lnSpc>
            </a:pPr>
            <a:endParaRPr lang="en-US" sz="2400">
              <a:solidFill>
                <a:srgbClr val="F7F7F7"/>
              </a:solidFill>
              <a:ea typeface="Calibri"/>
              <a:cs typeface="Calibri"/>
            </a:endParaRPr>
          </a:p>
          <a:p>
            <a:pPr marL="457200" indent="-457200">
              <a:lnSpc>
                <a:spcPts val="4900"/>
              </a:lnSpc>
              <a:buFont typeface="Arial"/>
              <a:buChar char="•"/>
            </a:pPr>
            <a:endParaRPr lang="en-US" sz="3500">
              <a:solidFill>
                <a:srgbClr val="F7F7F7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563890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5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3B15DD-AA33-ADD1-1FFF-E6CBB0580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1E22310-7C00-F5CE-9973-08C4B02788CC}"/>
              </a:ext>
            </a:extLst>
          </p:cNvPr>
          <p:cNvGrpSpPr/>
          <p:nvPr/>
        </p:nvGrpSpPr>
        <p:grpSpPr>
          <a:xfrm>
            <a:off x="7558930" y="6520634"/>
            <a:ext cx="13897044" cy="13897044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402584D-D887-AA15-48CC-5363C8B97A2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8B88">
                <a:alpha val="2666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3BF05D9-8272-79AE-AED0-7275EA42B5A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41B15C4D-43AC-2C1A-6DDE-2AD5E3A925C6}"/>
              </a:ext>
            </a:extLst>
          </p:cNvPr>
          <p:cNvGrpSpPr/>
          <p:nvPr/>
        </p:nvGrpSpPr>
        <p:grpSpPr>
          <a:xfrm>
            <a:off x="12392510" y="-7324423"/>
            <a:ext cx="12128318" cy="12467923"/>
            <a:chOff x="0" y="0"/>
            <a:chExt cx="812800" cy="835559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94CFFD5-3FB0-A75C-807D-6F59A7ADEC05}"/>
                </a:ext>
              </a:extLst>
            </p:cNvPr>
            <p:cNvSpPr/>
            <p:nvPr/>
          </p:nvSpPr>
          <p:spPr>
            <a:xfrm>
              <a:off x="0" y="0"/>
              <a:ext cx="812800" cy="835559"/>
            </a:xfrm>
            <a:custGeom>
              <a:avLst/>
              <a:gdLst/>
              <a:ahLst/>
              <a:cxnLst/>
              <a:rect l="l" t="t" r="r" b="b"/>
              <a:pathLst>
                <a:path w="812800" h="835559">
                  <a:moveTo>
                    <a:pt x="406400" y="0"/>
                  </a:moveTo>
                  <a:cubicBezTo>
                    <a:pt x="181951" y="0"/>
                    <a:pt x="0" y="187046"/>
                    <a:pt x="0" y="417780"/>
                  </a:cubicBezTo>
                  <a:cubicBezTo>
                    <a:pt x="0" y="648513"/>
                    <a:pt x="181951" y="835559"/>
                    <a:pt x="406400" y="835559"/>
                  </a:cubicBezTo>
                  <a:cubicBezTo>
                    <a:pt x="630849" y="835559"/>
                    <a:pt x="812800" y="648513"/>
                    <a:pt x="812800" y="417780"/>
                  </a:cubicBezTo>
                  <a:cubicBezTo>
                    <a:pt x="812800" y="18704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7270">
                <a:alpha val="4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50C1B2F-BB52-A5E5-C45F-0777CEA93B01}"/>
                </a:ext>
              </a:extLst>
            </p:cNvPr>
            <p:cNvSpPr txBox="1"/>
            <p:nvPr/>
          </p:nvSpPr>
          <p:spPr>
            <a:xfrm>
              <a:off x="76200" y="30709"/>
              <a:ext cx="660400" cy="72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0DDA177A-6E16-626D-3696-ECF36ABA843E}"/>
              </a:ext>
            </a:extLst>
          </p:cNvPr>
          <p:cNvGrpSpPr/>
          <p:nvPr/>
        </p:nvGrpSpPr>
        <p:grpSpPr>
          <a:xfrm>
            <a:off x="-2515277" y="4925956"/>
            <a:ext cx="14907787" cy="15325220"/>
            <a:chOff x="0" y="0"/>
            <a:chExt cx="812800" cy="83555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CA39CD7-7F1B-D268-CFC5-9370F76BF458}"/>
                </a:ext>
              </a:extLst>
            </p:cNvPr>
            <p:cNvSpPr/>
            <p:nvPr/>
          </p:nvSpPr>
          <p:spPr>
            <a:xfrm>
              <a:off x="0" y="0"/>
              <a:ext cx="812800" cy="835559"/>
            </a:xfrm>
            <a:custGeom>
              <a:avLst/>
              <a:gdLst/>
              <a:ahLst/>
              <a:cxnLst/>
              <a:rect l="l" t="t" r="r" b="b"/>
              <a:pathLst>
                <a:path w="812800" h="835559">
                  <a:moveTo>
                    <a:pt x="406400" y="0"/>
                  </a:moveTo>
                  <a:cubicBezTo>
                    <a:pt x="181951" y="0"/>
                    <a:pt x="0" y="187046"/>
                    <a:pt x="0" y="417780"/>
                  </a:cubicBezTo>
                  <a:cubicBezTo>
                    <a:pt x="0" y="648513"/>
                    <a:pt x="181951" y="835559"/>
                    <a:pt x="406400" y="835559"/>
                  </a:cubicBezTo>
                  <a:cubicBezTo>
                    <a:pt x="630849" y="835559"/>
                    <a:pt x="812800" y="648513"/>
                    <a:pt x="812800" y="417780"/>
                  </a:cubicBezTo>
                  <a:cubicBezTo>
                    <a:pt x="812800" y="18704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7270">
                <a:alpha val="4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258305CB-0286-B8B2-95DB-384D6FA15C4A}"/>
                </a:ext>
              </a:extLst>
            </p:cNvPr>
            <p:cNvSpPr txBox="1"/>
            <p:nvPr/>
          </p:nvSpPr>
          <p:spPr>
            <a:xfrm>
              <a:off x="76200" y="30709"/>
              <a:ext cx="660400" cy="72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1C036038-3509-5617-997C-E87E708D5AC3}"/>
              </a:ext>
            </a:extLst>
          </p:cNvPr>
          <p:cNvGrpSpPr/>
          <p:nvPr/>
        </p:nvGrpSpPr>
        <p:grpSpPr>
          <a:xfrm>
            <a:off x="-4638744" y="-4669292"/>
            <a:ext cx="9277487" cy="9277487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73C1835-93AC-AD8C-E69A-562FC9DAED4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6563">
                <a:alpha val="2666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6608C2F8-CC81-C97A-3091-E621F30D1A40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AF6D783C-257A-DDE2-C973-D7218CF660DF}"/>
              </a:ext>
            </a:extLst>
          </p:cNvPr>
          <p:cNvSpPr/>
          <p:nvPr/>
        </p:nvSpPr>
        <p:spPr>
          <a:xfrm>
            <a:off x="-1340691" y="-1028485"/>
            <a:ext cx="3421775" cy="6843551"/>
          </a:xfrm>
          <a:custGeom>
            <a:avLst/>
            <a:gdLst/>
            <a:ahLst/>
            <a:cxnLst/>
            <a:rect l="l" t="t" r="r" b="b"/>
            <a:pathLst>
              <a:path w="3421775" h="6843551">
                <a:moveTo>
                  <a:pt x="0" y="0"/>
                </a:moveTo>
                <a:lnTo>
                  <a:pt x="3421776" y="0"/>
                </a:lnTo>
                <a:lnTo>
                  <a:pt x="3421776" y="6843551"/>
                </a:lnTo>
                <a:lnTo>
                  <a:pt x="0" y="68435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B3D7B2E6-81BD-1889-F167-8C379A6B1960}"/>
              </a:ext>
            </a:extLst>
          </p:cNvPr>
          <p:cNvSpPr/>
          <p:nvPr/>
        </p:nvSpPr>
        <p:spPr>
          <a:xfrm rot="5400000">
            <a:off x="16171973" y="-2966994"/>
            <a:ext cx="3808713" cy="7617425"/>
          </a:xfrm>
          <a:custGeom>
            <a:avLst/>
            <a:gdLst/>
            <a:ahLst/>
            <a:cxnLst/>
            <a:rect l="l" t="t" r="r" b="b"/>
            <a:pathLst>
              <a:path w="3808713" h="7617425">
                <a:moveTo>
                  <a:pt x="0" y="0"/>
                </a:moveTo>
                <a:lnTo>
                  <a:pt x="3808713" y="0"/>
                </a:lnTo>
                <a:lnTo>
                  <a:pt x="3808713" y="7617425"/>
                </a:lnTo>
                <a:lnTo>
                  <a:pt x="0" y="7617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C191DA13-FF8A-EAA1-1733-31785112D47C}"/>
              </a:ext>
            </a:extLst>
          </p:cNvPr>
          <p:cNvSpPr txBox="1"/>
          <p:nvPr/>
        </p:nvSpPr>
        <p:spPr>
          <a:xfrm>
            <a:off x="2910849" y="1190856"/>
            <a:ext cx="12466302" cy="1614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4"/>
              </a:lnSpc>
              <a:spcBef>
                <a:spcPct val="0"/>
              </a:spcBef>
            </a:pPr>
            <a:r>
              <a:rPr lang="en-US" sz="6600" b="1">
                <a:solidFill>
                  <a:srgbClr val="F7F7F7"/>
                </a:solidFill>
                <a:ea typeface="+mn-lt"/>
                <a:cs typeface="+mn-lt"/>
                <a:sym typeface="Lato Bold"/>
              </a:rPr>
              <a:t>Donor Service</a:t>
            </a:r>
            <a:endParaRPr lang="en-US" b="1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lnSpc>
                <a:spcPts val="6164"/>
              </a:lnSpc>
              <a:spcBef>
                <a:spcPct val="0"/>
              </a:spcBef>
            </a:pPr>
            <a:r>
              <a:rPr lang="en-US" sz="5400" b="1" i="1">
                <a:solidFill>
                  <a:srgbClr val="F7F7F7"/>
                </a:solidFill>
                <a:ea typeface="+mn-lt"/>
                <a:cs typeface="+mn-lt"/>
                <a:sym typeface="Lato Bold"/>
              </a:rPr>
              <a:t>Donor Directed Grantmaking</a:t>
            </a:r>
            <a:endParaRPr lang="en-US" sz="5400" b="1" i="1">
              <a:ea typeface="+mn-lt"/>
              <a:cs typeface="+mn-lt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A33F9D4B-5771-9618-1153-25D9C2E82E03}"/>
              </a:ext>
            </a:extLst>
          </p:cNvPr>
          <p:cNvSpPr txBox="1"/>
          <p:nvPr/>
        </p:nvSpPr>
        <p:spPr>
          <a:xfrm>
            <a:off x="3017632" y="3048562"/>
            <a:ext cx="7500760" cy="6045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4000" b="1">
                <a:solidFill>
                  <a:srgbClr val="F7F7F7"/>
                </a:solidFill>
                <a:ea typeface="+mn-lt"/>
                <a:cs typeface="+mn-lt"/>
                <a:sym typeface="Lato"/>
              </a:rPr>
              <a:t>Talking Points</a:t>
            </a:r>
            <a:endParaRPr lang="en-US" sz="4000">
              <a:solidFill>
                <a:srgbClr val="F7F7F7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3200">
                <a:solidFill>
                  <a:srgbClr val="F7F7F7"/>
                </a:solidFill>
                <a:ea typeface="+mn-lt"/>
                <a:cs typeface="+mn-lt"/>
                <a:sym typeface="Lato"/>
              </a:rPr>
              <a:t>Helping donor achieve </a:t>
            </a:r>
            <a:r>
              <a:rPr lang="en-US" sz="3200" i="1">
                <a:solidFill>
                  <a:srgbClr val="F7F7F7"/>
                </a:solidFill>
                <a:ea typeface="+mn-lt"/>
                <a:cs typeface="+mn-lt"/>
                <a:sym typeface="Lato"/>
              </a:rPr>
              <a:t>their </a:t>
            </a:r>
            <a:r>
              <a:rPr lang="en-US" sz="3200">
                <a:solidFill>
                  <a:srgbClr val="F7F7F7"/>
                </a:solidFill>
                <a:ea typeface="+mn-lt"/>
                <a:cs typeface="+mn-lt"/>
                <a:sym typeface="Lato"/>
              </a:rPr>
              <a:t>charitable goals. </a:t>
            </a:r>
          </a:p>
          <a:p>
            <a:pPr marL="285750" indent="-285750">
              <a:buFont typeface="Arial"/>
              <a:buChar char="•"/>
            </a:pPr>
            <a:endParaRPr lang="en-US" sz="3200">
              <a:solidFill>
                <a:srgbClr val="F7F7F7"/>
              </a:solidFill>
              <a:ea typeface="+mn-lt"/>
              <a:cs typeface="+mn-lt"/>
              <a:sym typeface="Lato"/>
            </a:endParaRPr>
          </a:p>
          <a:p>
            <a:pPr marL="285750" indent="-285750">
              <a:buFont typeface="Arial"/>
              <a:buChar char="•"/>
            </a:pPr>
            <a:r>
              <a:rPr lang="en-US" sz="3200">
                <a:solidFill>
                  <a:srgbClr val="F7F7F7"/>
                </a:solidFill>
                <a:ea typeface="+mn-lt"/>
                <a:cs typeface="+mn-lt"/>
                <a:sym typeface="Lato"/>
              </a:rPr>
              <a:t>Our Philanthropic Services are designed to help you create maximum impact with your charitable gifts.</a:t>
            </a:r>
            <a:endParaRPr lang="en-US" sz="3200">
              <a:solidFill>
                <a:srgbClr val="F7F7F7"/>
              </a:solidFill>
              <a:ea typeface="+mn-lt"/>
              <a:cs typeface="+mn-lt"/>
            </a:endParaRPr>
          </a:p>
          <a:p>
            <a:endParaRPr lang="en-US" sz="3200">
              <a:solidFill>
                <a:srgbClr val="F7F7F7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3200">
                <a:solidFill>
                  <a:srgbClr val="F7F7F7"/>
                </a:solidFill>
                <a:ea typeface="+mn-lt"/>
                <a:cs typeface="+mn-lt"/>
              </a:rPr>
              <a:t>Our team is here to support your giving so you have confidence your dollars are being used in the most effective way possible.</a:t>
            </a:r>
          </a:p>
          <a:p>
            <a:pPr marL="285750" indent="-285750">
              <a:buFont typeface="Arial"/>
              <a:buChar char="•"/>
            </a:pPr>
            <a:endParaRPr lang="en-US" sz="3200">
              <a:solidFill>
                <a:srgbClr val="F7F7F7"/>
              </a:solidFill>
              <a:ea typeface="Calibri"/>
              <a:cs typeface="Calibri"/>
            </a:endParaRP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9BA661BB-6BFA-C521-F0D6-5753D82A3097}"/>
              </a:ext>
            </a:extLst>
          </p:cNvPr>
          <p:cNvSpPr txBox="1"/>
          <p:nvPr/>
        </p:nvSpPr>
        <p:spPr>
          <a:xfrm>
            <a:off x="12388686" y="3047492"/>
            <a:ext cx="4998902" cy="3895226"/>
          </a:xfrm>
          <a:prstGeom prst="roundRect">
            <a:avLst/>
          </a:prstGeom>
          <a:solidFill>
            <a:srgbClr val="036563"/>
          </a:solidFill>
          <a:ln w="57150">
            <a:solidFill>
              <a:srgbClr val="91BBBA"/>
            </a:solidFill>
          </a:ln>
          <a:effectLst>
            <a:outerShdw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4900"/>
              </a:lnSpc>
            </a:pPr>
            <a:r>
              <a:rPr lang="en-US" sz="3600" b="1" u="sng">
                <a:solidFill>
                  <a:srgbClr val="F7F7F7"/>
                </a:solidFill>
                <a:ea typeface="+mn-lt"/>
                <a:cs typeface="+mn-lt"/>
                <a:sym typeface="Lato"/>
              </a:rPr>
              <a:t>Fund Types</a:t>
            </a:r>
            <a:endParaRPr lang="en-US" sz="3600" u="sng">
              <a:solidFill>
                <a:srgbClr val="F7F7F7"/>
              </a:solidFill>
              <a:ea typeface="+mn-lt"/>
              <a:cs typeface="+mn-lt"/>
            </a:endParaRPr>
          </a:p>
          <a:p>
            <a:pPr marL="685800" indent="-457200">
              <a:buFont typeface="Arial"/>
              <a:buChar char="•"/>
            </a:pPr>
            <a:r>
              <a:rPr lang="en-US" sz="3200">
                <a:solidFill>
                  <a:srgbClr val="F7F7F7"/>
                </a:solidFill>
                <a:ea typeface="+mn-lt"/>
                <a:cs typeface="+mn-lt"/>
              </a:rPr>
              <a:t>Donor Advised Funds</a:t>
            </a:r>
            <a:endParaRPr lang="en-US" sz="3200">
              <a:solidFill>
                <a:srgbClr val="F7F7F7"/>
              </a:solidFill>
              <a:ea typeface="Calibri"/>
              <a:cs typeface="Calibri"/>
            </a:endParaRPr>
          </a:p>
          <a:p>
            <a:pPr marL="685800" indent="-457200">
              <a:buFont typeface="Arial"/>
              <a:buChar char="•"/>
            </a:pPr>
            <a:r>
              <a:rPr lang="en-US" sz="3200">
                <a:solidFill>
                  <a:srgbClr val="F7F7F7"/>
                </a:solidFill>
                <a:ea typeface="+mn-lt"/>
                <a:cs typeface="+mn-lt"/>
              </a:rPr>
              <a:t>Scholarship Funds</a:t>
            </a:r>
          </a:p>
          <a:p>
            <a:pPr marL="685800" indent="-457200">
              <a:buFont typeface="Arial"/>
              <a:buChar char="•"/>
            </a:pPr>
            <a:r>
              <a:rPr lang="en-US" sz="3200">
                <a:solidFill>
                  <a:srgbClr val="F7F7F7"/>
                </a:solidFill>
                <a:ea typeface="+mn-lt"/>
                <a:cs typeface="+mn-lt"/>
              </a:rPr>
              <a:t>Designated Funds</a:t>
            </a:r>
          </a:p>
          <a:p>
            <a:pPr marL="685800" indent="-457200">
              <a:buFont typeface="Arial"/>
              <a:buChar char="•"/>
            </a:pPr>
            <a:r>
              <a:rPr lang="en-US" sz="3200">
                <a:solidFill>
                  <a:srgbClr val="F7F7F7"/>
                </a:solidFill>
                <a:ea typeface="+mn-lt"/>
                <a:cs typeface="+mn-lt"/>
              </a:rPr>
              <a:t>Agency Funds</a:t>
            </a:r>
          </a:p>
          <a:p>
            <a:pPr marL="285750" indent="-285750">
              <a:buFont typeface="Arial"/>
              <a:buChar char="•"/>
            </a:pPr>
            <a:endParaRPr lang="en-US" sz="2400">
              <a:solidFill>
                <a:srgbClr val="F7F7F7"/>
              </a:solidFill>
              <a:ea typeface="Calibri"/>
              <a:cs typeface="Calibri"/>
            </a:endParaRPr>
          </a:p>
          <a:p>
            <a:pPr>
              <a:lnSpc>
                <a:spcPts val="4900"/>
              </a:lnSpc>
            </a:pPr>
            <a:endParaRPr lang="en-US" sz="2400">
              <a:solidFill>
                <a:srgbClr val="F7F7F7"/>
              </a:solidFill>
              <a:ea typeface="Calibri"/>
              <a:cs typeface="Calibri"/>
            </a:endParaRPr>
          </a:p>
          <a:p>
            <a:pPr marL="457200" indent="-457200">
              <a:lnSpc>
                <a:spcPts val="4900"/>
              </a:lnSpc>
              <a:buFont typeface="Arial"/>
              <a:buChar char="•"/>
            </a:pPr>
            <a:endParaRPr lang="en-US" sz="3500">
              <a:solidFill>
                <a:srgbClr val="F7F7F7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140031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56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7F18DF-3EFC-DE6C-B2F9-A091690C7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3F083DB-A0D8-925E-C9B3-568B2E75945E}"/>
              </a:ext>
            </a:extLst>
          </p:cNvPr>
          <p:cNvGrpSpPr/>
          <p:nvPr/>
        </p:nvGrpSpPr>
        <p:grpSpPr>
          <a:xfrm>
            <a:off x="7558930" y="6520634"/>
            <a:ext cx="13897044" cy="13897044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E0EBFBF-766A-8E0A-35A5-FFF3FDE5080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8B88">
                <a:alpha val="2666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EED9D32-C8A0-7802-72B7-EB3E9A7CC88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020FACD9-5BCA-9C01-3598-BD665D5A10DE}"/>
              </a:ext>
            </a:extLst>
          </p:cNvPr>
          <p:cNvGrpSpPr/>
          <p:nvPr/>
        </p:nvGrpSpPr>
        <p:grpSpPr>
          <a:xfrm>
            <a:off x="12392510" y="-7324423"/>
            <a:ext cx="12128318" cy="12467923"/>
            <a:chOff x="0" y="0"/>
            <a:chExt cx="812800" cy="835559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2A8F962-0BBC-C9B4-4F9F-418A5A2B6CFE}"/>
                </a:ext>
              </a:extLst>
            </p:cNvPr>
            <p:cNvSpPr/>
            <p:nvPr/>
          </p:nvSpPr>
          <p:spPr>
            <a:xfrm>
              <a:off x="0" y="0"/>
              <a:ext cx="812800" cy="835559"/>
            </a:xfrm>
            <a:custGeom>
              <a:avLst/>
              <a:gdLst/>
              <a:ahLst/>
              <a:cxnLst/>
              <a:rect l="l" t="t" r="r" b="b"/>
              <a:pathLst>
                <a:path w="812800" h="835559">
                  <a:moveTo>
                    <a:pt x="406400" y="0"/>
                  </a:moveTo>
                  <a:cubicBezTo>
                    <a:pt x="181951" y="0"/>
                    <a:pt x="0" y="187046"/>
                    <a:pt x="0" y="417780"/>
                  </a:cubicBezTo>
                  <a:cubicBezTo>
                    <a:pt x="0" y="648513"/>
                    <a:pt x="181951" y="835559"/>
                    <a:pt x="406400" y="835559"/>
                  </a:cubicBezTo>
                  <a:cubicBezTo>
                    <a:pt x="630849" y="835559"/>
                    <a:pt x="812800" y="648513"/>
                    <a:pt x="812800" y="417780"/>
                  </a:cubicBezTo>
                  <a:cubicBezTo>
                    <a:pt x="812800" y="18704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7270">
                <a:alpha val="4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5743AC4-D267-7FE5-ECDB-6C412FF71F12}"/>
                </a:ext>
              </a:extLst>
            </p:cNvPr>
            <p:cNvSpPr txBox="1"/>
            <p:nvPr/>
          </p:nvSpPr>
          <p:spPr>
            <a:xfrm>
              <a:off x="76200" y="30709"/>
              <a:ext cx="660400" cy="72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1A30E83A-480E-EC38-601A-F41C10C2E1BF}"/>
              </a:ext>
            </a:extLst>
          </p:cNvPr>
          <p:cNvGrpSpPr/>
          <p:nvPr/>
        </p:nvGrpSpPr>
        <p:grpSpPr>
          <a:xfrm>
            <a:off x="-2515277" y="4925956"/>
            <a:ext cx="14907787" cy="15325220"/>
            <a:chOff x="0" y="0"/>
            <a:chExt cx="812800" cy="83555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B7E7591-9B0F-93BE-6E7E-77B60F0634FD}"/>
                </a:ext>
              </a:extLst>
            </p:cNvPr>
            <p:cNvSpPr/>
            <p:nvPr/>
          </p:nvSpPr>
          <p:spPr>
            <a:xfrm>
              <a:off x="0" y="0"/>
              <a:ext cx="812800" cy="835559"/>
            </a:xfrm>
            <a:custGeom>
              <a:avLst/>
              <a:gdLst/>
              <a:ahLst/>
              <a:cxnLst/>
              <a:rect l="l" t="t" r="r" b="b"/>
              <a:pathLst>
                <a:path w="812800" h="835559">
                  <a:moveTo>
                    <a:pt x="406400" y="0"/>
                  </a:moveTo>
                  <a:cubicBezTo>
                    <a:pt x="181951" y="0"/>
                    <a:pt x="0" y="187046"/>
                    <a:pt x="0" y="417780"/>
                  </a:cubicBezTo>
                  <a:cubicBezTo>
                    <a:pt x="0" y="648513"/>
                    <a:pt x="181951" y="835559"/>
                    <a:pt x="406400" y="835559"/>
                  </a:cubicBezTo>
                  <a:cubicBezTo>
                    <a:pt x="630849" y="835559"/>
                    <a:pt x="812800" y="648513"/>
                    <a:pt x="812800" y="417780"/>
                  </a:cubicBezTo>
                  <a:cubicBezTo>
                    <a:pt x="812800" y="18704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7270">
                <a:alpha val="4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D56F406D-D1B0-62E1-8743-E8C16BEC4E2F}"/>
                </a:ext>
              </a:extLst>
            </p:cNvPr>
            <p:cNvSpPr txBox="1"/>
            <p:nvPr/>
          </p:nvSpPr>
          <p:spPr>
            <a:xfrm>
              <a:off x="76200" y="30709"/>
              <a:ext cx="660400" cy="72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EE5607BD-3EBA-B9D8-9D4E-3F043615DEB5}"/>
              </a:ext>
            </a:extLst>
          </p:cNvPr>
          <p:cNvGrpSpPr/>
          <p:nvPr/>
        </p:nvGrpSpPr>
        <p:grpSpPr>
          <a:xfrm>
            <a:off x="-4638744" y="-4669292"/>
            <a:ext cx="9277487" cy="9277487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9360E8A-421D-3A3A-256A-CB254CE624B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6563">
                <a:alpha val="2666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3B962285-713D-C354-08A0-34A51B0BE305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F06D889D-38AD-4DE6-C24F-482CD0BF47A3}"/>
              </a:ext>
            </a:extLst>
          </p:cNvPr>
          <p:cNvSpPr/>
          <p:nvPr/>
        </p:nvSpPr>
        <p:spPr>
          <a:xfrm>
            <a:off x="-1340691" y="-1028485"/>
            <a:ext cx="3421775" cy="6843551"/>
          </a:xfrm>
          <a:custGeom>
            <a:avLst/>
            <a:gdLst/>
            <a:ahLst/>
            <a:cxnLst/>
            <a:rect l="l" t="t" r="r" b="b"/>
            <a:pathLst>
              <a:path w="3421775" h="6843551">
                <a:moveTo>
                  <a:pt x="0" y="0"/>
                </a:moveTo>
                <a:lnTo>
                  <a:pt x="3421776" y="0"/>
                </a:lnTo>
                <a:lnTo>
                  <a:pt x="3421776" y="6843551"/>
                </a:lnTo>
                <a:lnTo>
                  <a:pt x="0" y="68435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35655BF7-31AC-F5C4-139D-59F6FF695D5D}"/>
              </a:ext>
            </a:extLst>
          </p:cNvPr>
          <p:cNvSpPr/>
          <p:nvPr/>
        </p:nvSpPr>
        <p:spPr>
          <a:xfrm rot="5400000">
            <a:off x="16171973" y="-2966994"/>
            <a:ext cx="3808713" cy="7617425"/>
          </a:xfrm>
          <a:custGeom>
            <a:avLst/>
            <a:gdLst/>
            <a:ahLst/>
            <a:cxnLst/>
            <a:rect l="l" t="t" r="r" b="b"/>
            <a:pathLst>
              <a:path w="3808713" h="7617425">
                <a:moveTo>
                  <a:pt x="0" y="0"/>
                </a:moveTo>
                <a:lnTo>
                  <a:pt x="3808713" y="0"/>
                </a:lnTo>
                <a:lnTo>
                  <a:pt x="3808713" y="7617425"/>
                </a:lnTo>
                <a:lnTo>
                  <a:pt x="0" y="7617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2820E851-6C32-4BE6-4F64-B83879E229E7}"/>
              </a:ext>
            </a:extLst>
          </p:cNvPr>
          <p:cNvSpPr txBox="1"/>
          <p:nvPr/>
        </p:nvSpPr>
        <p:spPr>
          <a:xfrm>
            <a:off x="2910849" y="1190856"/>
            <a:ext cx="12466302" cy="1614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4"/>
              </a:lnSpc>
              <a:spcBef>
                <a:spcPct val="0"/>
              </a:spcBef>
            </a:pPr>
            <a:r>
              <a:rPr lang="en-US" sz="6600" b="1">
                <a:solidFill>
                  <a:srgbClr val="F7F7F7"/>
                </a:solidFill>
                <a:ea typeface="+mn-lt"/>
                <a:cs typeface="+mn-lt"/>
                <a:sym typeface="Lato Bold"/>
              </a:rPr>
              <a:t>Community Leadership</a:t>
            </a:r>
            <a:endParaRPr lang="en-US" b="1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lnSpc>
                <a:spcPts val="6164"/>
              </a:lnSpc>
              <a:spcBef>
                <a:spcPct val="0"/>
              </a:spcBef>
            </a:pPr>
            <a:r>
              <a:rPr lang="en-US" sz="5400" b="1" i="1">
                <a:solidFill>
                  <a:srgbClr val="F7F7F7"/>
                </a:solidFill>
                <a:ea typeface="+mn-lt"/>
                <a:cs typeface="+mn-lt"/>
                <a:sym typeface="Lato Bold"/>
              </a:rPr>
              <a:t>Non-Grantmaking Activities</a:t>
            </a:r>
            <a:endParaRPr lang="en-US" sz="5400" b="1">
              <a:ea typeface="Calibri"/>
              <a:cs typeface="Calibri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39D81416-67A7-6034-6820-65C976A78773}"/>
              </a:ext>
            </a:extLst>
          </p:cNvPr>
          <p:cNvSpPr txBox="1"/>
          <p:nvPr/>
        </p:nvSpPr>
        <p:spPr>
          <a:xfrm>
            <a:off x="2916903" y="3041959"/>
            <a:ext cx="10686999" cy="6045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4000" b="1">
                <a:solidFill>
                  <a:srgbClr val="F7F7F7"/>
                </a:solidFill>
                <a:ea typeface="+mn-lt"/>
                <a:cs typeface="+mn-lt"/>
                <a:sym typeface="Lato"/>
              </a:rPr>
              <a:t>Talking Points</a:t>
            </a:r>
            <a:endParaRPr lang="en-US" sz="4000">
              <a:solidFill>
                <a:srgbClr val="F7F7F7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3200">
                <a:solidFill>
                  <a:srgbClr val="F7F7F7"/>
                </a:solidFill>
                <a:ea typeface="+mn-lt"/>
                <a:cs typeface="+mn-lt"/>
                <a:sym typeface="Lato"/>
              </a:rPr>
              <a:t>Beyond our grantmaking, the Community Foundation is here to help catalyze, convene and facilitate solutions to community issues that go beyond the scope of one organization.</a:t>
            </a:r>
            <a:endParaRPr lang="en-US" sz="3200">
              <a:solidFill>
                <a:srgbClr val="F7F7F7"/>
              </a:solidFill>
              <a:ea typeface="+mn-lt"/>
              <a:cs typeface="+mn-lt"/>
            </a:endParaRPr>
          </a:p>
          <a:p>
            <a:endParaRPr lang="en-US" sz="3200">
              <a:solidFill>
                <a:srgbClr val="F7F7F7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3200">
                <a:solidFill>
                  <a:srgbClr val="F7F7F7"/>
                </a:solidFill>
                <a:ea typeface="+mn-lt"/>
                <a:cs typeface="+mn-lt"/>
              </a:rPr>
              <a:t>Incubating new organizations tackling unmet needs</a:t>
            </a:r>
          </a:p>
          <a:p>
            <a:endParaRPr lang="en-US" sz="3200">
              <a:solidFill>
                <a:srgbClr val="F7F7F7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3200">
                <a:solidFill>
                  <a:srgbClr val="F7F7F7"/>
                </a:solidFill>
                <a:ea typeface="+mn-lt"/>
                <a:cs typeface="+mn-lt"/>
              </a:rPr>
              <a:t>Serving as a backbone for multi-sector collaboratives</a:t>
            </a:r>
          </a:p>
          <a:p>
            <a:endParaRPr lang="en-US" sz="3200">
              <a:solidFill>
                <a:srgbClr val="F7F7F7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3200">
                <a:solidFill>
                  <a:srgbClr val="F7F7F7"/>
                </a:solidFill>
                <a:ea typeface="+mn-lt"/>
                <a:cs typeface="+mn-lt"/>
              </a:rPr>
              <a:t>Facilitating community-wide planning</a:t>
            </a:r>
          </a:p>
          <a:p>
            <a:endParaRPr lang="en-US" sz="3200">
              <a:solidFill>
                <a:srgbClr val="F7F7F7"/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3200">
                <a:solidFill>
                  <a:srgbClr val="F7F7F7"/>
                </a:solidFill>
                <a:ea typeface="+mn-lt"/>
                <a:cs typeface="+mn-lt"/>
              </a:rPr>
              <a:t>Lifting up data and community dashboards</a:t>
            </a:r>
          </a:p>
        </p:txBody>
      </p:sp>
    </p:spTree>
    <p:extLst>
      <p:ext uri="{BB962C8B-B14F-4D97-AF65-F5344CB8AC3E}">
        <p14:creationId xmlns:p14="http://schemas.microsoft.com/office/powerpoint/2010/main" val="297252002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05" t="-29187" r="-14197" b="-7017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6572"/>
            <a:ext cx="16227112" cy="8231728"/>
            <a:chOff x="0" y="0"/>
            <a:chExt cx="4273807" cy="21680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3807" cy="2168027"/>
            </a:xfrm>
            <a:custGeom>
              <a:avLst/>
              <a:gdLst/>
              <a:ahLst/>
              <a:cxnLst/>
              <a:rect l="l" t="t" r="r" b="b"/>
              <a:pathLst>
                <a:path w="4273807" h="2168027">
                  <a:moveTo>
                    <a:pt x="24332" y="0"/>
                  </a:moveTo>
                  <a:lnTo>
                    <a:pt x="4249476" y="0"/>
                  </a:lnTo>
                  <a:cubicBezTo>
                    <a:pt x="4255929" y="0"/>
                    <a:pt x="4262117" y="2564"/>
                    <a:pt x="4266681" y="7127"/>
                  </a:cubicBezTo>
                  <a:cubicBezTo>
                    <a:pt x="4271244" y="11690"/>
                    <a:pt x="4273807" y="17879"/>
                    <a:pt x="4273807" y="24332"/>
                  </a:cubicBezTo>
                  <a:lnTo>
                    <a:pt x="4273807" y="2143695"/>
                  </a:lnTo>
                  <a:cubicBezTo>
                    <a:pt x="4273807" y="2150148"/>
                    <a:pt x="4271244" y="2156337"/>
                    <a:pt x="4266681" y="2160900"/>
                  </a:cubicBezTo>
                  <a:cubicBezTo>
                    <a:pt x="4262117" y="2165464"/>
                    <a:pt x="4255929" y="2168027"/>
                    <a:pt x="4249476" y="2168027"/>
                  </a:cubicBezTo>
                  <a:lnTo>
                    <a:pt x="24332" y="2168027"/>
                  </a:lnTo>
                  <a:cubicBezTo>
                    <a:pt x="17879" y="2168027"/>
                    <a:pt x="11690" y="2165464"/>
                    <a:pt x="7127" y="2160900"/>
                  </a:cubicBezTo>
                  <a:cubicBezTo>
                    <a:pt x="2564" y="2156337"/>
                    <a:pt x="0" y="2150148"/>
                    <a:pt x="0" y="2143695"/>
                  </a:cubicBezTo>
                  <a:lnTo>
                    <a:pt x="0" y="24332"/>
                  </a:lnTo>
                  <a:cubicBezTo>
                    <a:pt x="0" y="17879"/>
                    <a:pt x="2564" y="11690"/>
                    <a:pt x="7127" y="7127"/>
                  </a:cubicBezTo>
                  <a:cubicBezTo>
                    <a:pt x="11690" y="2564"/>
                    <a:pt x="17879" y="0"/>
                    <a:pt x="24332" y="0"/>
                  </a:cubicBezTo>
                  <a:close/>
                </a:path>
              </a:pathLst>
            </a:custGeom>
            <a:solidFill>
              <a:srgbClr val="036563">
                <a:alpha val="9176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273807" cy="2215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478878" y="4245350"/>
            <a:ext cx="12985765" cy="4349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200">
                <a:solidFill>
                  <a:srgbClr val="F7F7F7"/>
                </a:solidFill>
                <a:ea typeface="+mn-lt"/>
                <a:cs typeface="+mn-lt"/>
                <a:sym typeface="Lato"/>
              </a:rPr>
              <a:t>Know your numbers</a:t>
            </a:r>
            <a:endParaRPr lang="en-US" sz="3200">
              <a:solidFill>
                <a:srgbClr val="000000"/>
              </a:solidFill>
              <a:ea typeface="+mn-lt"/>
              <a:cs typeface="+mn-lt"/>
              <a:sym typeface="Lato"/>
            </a:endParaRPr>
          </a:p>
          <a:p>
            <a:pPr>
              <a:lnSpc>
                <a:spcPts val="4900"/>
              </a:lnSpc>
            </a:pPr>
            <a:r>
              <a:rPr lang="en-US" sz="3200">
                <a:solidFill>
                  <a:srgbClr val="F7F7F7"/>
                </a:solidFill>
                <a:ea typeface="+mn-lt"/>
                <a:cs typeface="+mn-lt"/>
                <a:sym typeface="Lato"/>
              </a:rPr>
              <a:t>Does this matter enough to your organization to invest the time it takes to do this work well? </a:t>
            </a:r>
            <a:endParaRPr lang="en-US" sz="3200">
              <a:ea typeface="Calibri"/>
              <a:cs typeface="Calibri"/>
            </a:endParaRPr>
          </a:p>
          <a:p>
            <a:pPr>
              <a:lnSpc>
                <a:spcPts val="4900"/>
              </a:lnSpc>
            </a:pPr>
            <a:r>
              <a:rPr lang="en-US" sz="3200">
                <a:solidFill>
                  <a:srgbClr val="F7F7F7"/>
                </a:solidFill>
                <a:ea typeface="+mn-lt"/>
                <a:cs typeface="+mn-lt"/>
              </a:rPr>
              <a:t>Ensure grantmaking strategy is clear and ready to stand the test of increased scrutiny.</a:t>
            </a:r>
            <a:endParaRPr lang="en-US"/>
          </a:p>
          <a:p>
            <a:pPr>
              <a:lnSpc>
                <a:spcPts val="4900"/>
              </a:lnSpc>
            </a:pPr>
            <a:r>
              <a:rPr lang="en-US" sz="3200">
                <a:solidFill>
                  <a:srgbClr val="F7F7F7"/>
                </a:solidFill>
                <a:ea typeface="+mn-lt"/>
                <a:cs typeface="+mn-lt"/>
              </a:rPr>
              <a:t>Do you believe that giving to unrestricted endowment is a strategic choice for donors? Are you compelling in sharing why you believe that? </a:t>
            </a:r>
            <a:endParaRPr lang="en-US" sz="3200">
              <a:solidFill>
                <a:srgbClr val="000000"/>
              </a:solidFill>
              <a:ea typeface="+mn-lt"/>
              <a:cs typeface="+mn-lt"/>
            </a:endParaRPr>
          </a:p>
        </p:txBody>
      </p:sp>
      <p:grpSp>
        <p:nvGrpSpPr>
          <p:cNvPr id="7" name="Group 7"/>
          <p:cNvGrpSpPr/>
          <p:nvPr/>
        </p:nvGrpSpPr>
        <p:grpSpPr>
          <a:xfrm rot="5400000">
            <a:off x="2792072" y="4346478"/>
            <a:ext cx="500573" cy="438002"/>
            <a:chOff x="0" y="-1"/>
            <a:chExt cx="812800" cy="711200"/>
          </a:xfrm>
        </p:grpSpPr>
        <p:sp>
          <p:nvSpPr>
            <p:cNvPr id="8" name="Freeform 8"/>
            <p:cNvSpPr/>
            <p:nvPr/>
          </p:nvSpPr>
          <p:spPr>
            <a:xfrm>
              <a:off x="0" y="-1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EE80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7001" y="282573"/>
              <a:ext cx="558800" cy="377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33805" y="1553185"/>
            <a:ext cx="16220392" cy="2422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600">
                <a:solidFill>
                  <a:srgbClr val="F7F7F7"/>
                </a:solidFill>
                <a:ea typeface="+mn-lt"/>
                <a:cs typeface="+mn-lt"/>
                <a:sym typeface="Lato Heavy"/>
              </a:rPr>
              <a:t>Setting the Stage </a:t>
            </a:r>
            <a:endParaRPr lang="en-US">
              <a:sym typeface="Lato Heavy"/>
            </a:endParaRPr>
          </a:p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600">
                <a:solidFill>
                  <a:srgbClr val="F7F7F7"/>
                </a:solidFill>
                <a:ea typeface="+mn-lt"/>
                <a:cs typeface="+mn-lt"/>
                <a:sym typeface="Lato Heavy"/>
              </a:rPr>
              <a:t>for Growing Unrestricted Endowment</a:t>
            </a:r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 rot="5400000">
            <a:off x="2792073" y="5174247"/>
            <a:ext cx="500573" cy="438001"/>
            <a:chOff x="0" y="0"/>
            <a:chExt cx="812800" cy="711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EE80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7001" y="282576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2792072" y="7470176"/>
            <a:ext cx="500573" cy="438001"/>
            <a:chOff x="0" y="0"/>
            <a:chExt cx="812800" cy="7112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EE80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18" name="Freeform 15">
            <a:extLst>
              <a:ext uri="{FF2B5EF4-FFF2-40B4-BE49-F238E27FC236}">
                <a16:creationId xmlns:a16="http://schemas.microsoft.com/office/drawing/2014/main" id="{1993D2A7-207B-FE66-1AF9-FD908012F57D}"/>
              </a:ext>
            </a:extLst>
          </p:cNvPr>
          <p:cNvSpPr/>
          <p:nvPr/>
        </p:nvSpPr>
        <p:spPr>
          <a:xfrm rot="5400000">
            <a:off x="2785722" y="6193826"/>
            <a:ext cx="500573" cy="438001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EEE809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0288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70161" y="5119988"/>
            <a:ext cx="9277487" cy="927748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8B88">
                <a:alpha val="3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36956" y="-5947288"/>
            <a:ext cx="12128318" cy="12467923"/>
            <a:chOff x="0" y="0"/>
            <a:chExt cx="812800" cy="8355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35559"/>
            </a:xfrm>
            <a:custGeom>
              <a:avLst/>
              <a:gdLst/>
              <a:ahLst/>
              <a:cxnLst/>
              <a:rect l="l" t="t" r="r" b="b"/>
              <a:pathLst>
                <a:path w="812800" h="835559">
                  <a:moveTo>
                    <a:pt x="406400" y="0"/>
                  </a:moveTo>
                  <a:cubicBezTo>
                    <a:pt x="181951" y="0"/>
                    <a:pt x="0" y="187046"/>
                    <a:pt x="0" y="417780"/>
                  </a:cubicBezTo>
                  <a:cubicBezTo>
                    <a:pt x="0" y="648513"/>
                    <a:pt x="181951" y="835559"/>
                    <a:pt x="406400" y="835559"/>
                  </a:cubicBezTo>
                  <a:cubicBezTo>
                    <a:pt x="630849" y="835559"/>
                    <a:pt x="812800" y="648513"/>
                    <a:pt x="812800" y="417780"/>
                  </a:cubicBezTo>
                  <a:cubicBezTo>
                    <a:pt x="812800" y="18704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8B88">
                <a:alpha val="7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0709"/>
              <a:ext cx="660400" cy="72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3123775" y="-3176547"/>
            <a:ext cx="9277487" cy="927748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8B88">
                <a:alpha val="2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3123775" y="4053039"/>
            <a:ext cx="12128318" cy="12467923"/>
            <a:chOff x="0" y="0"/>
            <a:chExt cx="812800" cy="8355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35559"/>
            </a:xfrm>
            <a:custGeom>
              <a:avLst/>
              <a:gdLst/>
              <a:ahLst/>
              <a:cxnLst/>
              <a:rect l="l" t="t" r="r" b="b"/>
              <a:pathLst>
                <a:path w="812800" h="835559">
                  <a:moveTo>
                    <a:pt x="406400" y="0"/>
                  </a:moveTo>
                  <a:cubicBezTo>
                    <a:pt x="181951" y="0"/>
                    <a:pt x="0" y="187046"/>
                    <a:pt x="0" y="417780"/>
                  </a:cubicBezTo>
                  <a:cubicBezTo>
                    <a:pt x="0" y="648513"/>
                    <a:pt x="181951" y="835559"/>
                    <a:pt x="406400" y="835559"/>
                  </a:cubicBezTo>
                  <a:cubicBezTo>
                    <a:pt x="630849" y="835559"/>
                    <a:pt x="812800" y="648513"/>
                    <a:pt x="812800" y="417780"/>
                  </a:cubicBezTo>
                  <a:cubicBezTo>
                    <a:pt x="812800" y="18704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8B88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0709"/>
              <a:ext cx="660400" cy="72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5400000">
            <a:off x="1182950" y="7424141"/>
            <a:ext cx="2559857" cy="5119713"/>
          </a:xfrm>
          <a:custGeom>
            <a:avLst/>
            <a:gdLst/>
            <a:ahLst/>
            <a:cxnLst/>
            <a:rect l="l" t="t" r="r" b="b"/>
            <a:pathLst>
              <a:path w="2559857" h="5119713">
                <a:moveTo>
                  <a:pt x="0" y="0"/>
                </a:moveTo>
                <a:lnTo>
                  <a:pt x="2559857" y="0"/>
                </a:lnTo>
                <a:lnTo>
                  <a:pt x="2559857" y="5119714"/>
                </a:lnTo>
                <a:lnTo>
                  <a:pt x="0" y="5119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5400000">
            <a:off x="10028434" y="-2007918"/>
            <a:ext cx="2559857" cy="5119713"/>
          </a:xfrm>
          <a:custGeom>
            <a:avLst/>
            <a:gdLst/>
            <a:ahLst/>
            <a:cxnLst/>
            <a:rect l="l" t="t" r="r" b="b"/>
            <a:pathLst>
              <a:path w="2559857" h="5119713">
                <a:moveTo>
                  <a:pt x="0" y="0"/>
                </a:moveTo>
                <a:lnTo>
                  <a:pt x="2559856" y="0"/>
                </a:lnTo>
                <a:lnTo>
                  <a:pt x="2559856" y="5119714"/>
                </a:lnTo>
                <a:lnTo>
                  <a:pt x="0" y="5119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817150" y="2980177"/>
            <a:ext cx="13040317" cy="4982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09"/>
              </a:lnSpc>
              <a:spcBef>
                <a:spcPct val="0"/>
              </a:spcBef>
            </a:pPr>
            <a:r>
              <a:rPr lang="en-US" sz="4000">
                <a:solidFill>
                  <a:srgbClr val="F7F7F7"/>
                </a:solidFill>
                <a:ea typeface="+mn-lt"/>
                <a:cs typeface="+mn-lt"/>
                <a:sym typeface="Lato"/>
              </a:rPr>
              <a:t>Gain strong internal clarity on the role of the community’s endowment (unrestricted and field of interest funds) vs donor service funds (donor advised, agency, scholarship and special project funds)</a:t>
            </a:r>
            <a:endParaRPr lang="en-US"/>
          </a:p>
          <a:p>
            <a:pPr>
              <a:lnSpc>
                <a:spcPts val="5609"/>
              </a:lnSpc>
              <a:spcBef>
                <a:spcPct val="0"/>
              </a:spcBef>
            </a:pPr>
            <a:endParaRPr lang="en-US" sz="4000">
              <a:solidFill>
                <a:srgbClr val="F7F7F7"/>
              </a:solidFill>
              <a:ea typeface="+mn-lt"/>
              <a:cs typeface="+mn-lt"/>
            </a:endParaRPr>
          </a:p>
          <a:p>
            <a:pPr>
              <a:lnSpc>
                <a:spcPts val="5609"/>
              </a:lnSpc>
              <a:spcBef>
                <a:spcPct val="0"/>
              </a:spcBef>
            </a:pPr>
            <a:r>
              <a:rPr lang="en-US" sz="4000">
                <a:solidFill>
                  <a:srgbClr val="F7F7F7"/>
                </a:solidFill>
                <a:ea typeface="+mn-lt"/>
                <a:cs typeface="+mn-lt"/>
              </a:rPr>
              <a:t>Refine external messaging on the impact of the community’s endowment for a full cycle of communications</a:t>
            </a:r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-4977272" y="3351956"/>
            <a:ext cx="6492240" cy="0"/>
          </a:xfrm>
          <a:prstGeom prst="line">
            <a:avLst/>
          </a:prstGeom>
          <a:ln w="66675" cap="flat">
            <a:solidFill>
              <a:srgbClr val="EEE80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-4977272" y="6909503"/>
            <a:ext cx="6492240" cy="0"/>
          </a:xfrm>
          <a:prstGeom prst="line">
            <a:avLst/>
          </a:prstGeom>
          <a:ln w="66675" cap="flat">
            <a:solidFill>
              <a:srgbClr val="EEE80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C52A4F-93A2-5F48-E167-49F3FD3A4868}"/>
              </a:ext>
            </a:extLst>
          </p:cNvPr>
          <p:cNvSpPr txBox="1"/>
          <p:nvPr/>
        </p:nvSpPr>
        <p:spPr>
          <a:xfrm>
            <a:off x="960930" y="1279555"/>
            <a:ext cx="878997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b="1">
                <a:solidFill>
                  <a:srgbClr val="F7F7F7"/>
                </a:solidFill>
                <a:latin typeface="Calibri"/>
                <a:ea typeface="Calibri"/>
                <a:cs typeface="Segoe UI"/>
              </a:rPr>
              <a:t>Communications Clarity</a:t>
            </a:r>
            <a:endParaRPr lang="en-US" sz="6600" b="1">
              <a:ea typeface="Calibri"/>
              <a:cs typeface="Calibri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9804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83b915-ac01-4929-a343-df091c756047" xsi:nil="true"/>
    <lcf76f155ced4ddcb4097134ff3c332f xmlns="7e25a839-2f59-4815-8816-2c97be207d2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3BA339C7F3324CB986E0757235D86F" ma:contentTypeVersion="15" ma:contentTypeDescription="Create a new document." ma:contentTypeScope="" ma:versionID="7a166236e6ed759932ae98122c8c8440">
  <xsd:schema xmlns:xsd="http://www.w3.org/2001/XMLSchema" xmlns:xs="http://www.w3.org/2001/XMLSchema" xmlns:p="http://schemas.microsoft.com/office/2006/metadata/properties" xmlns:ns2="7e25a839-2f59-4815-8816-2c97be207d2c" xmlns:ns3="bf83b915-ac01-4929-a343-df091c756047" targetNamespace="http://schemas.microsoft.com/office/2006/metadata/properties" ma:root="true" ma:fieldsID="55d06ac743bf512711daa175aebf431a" ns2:_="" ns3:_="">
    <xsd:import namespace="7e25a839-2f59-4815-8816-2c97be207d2c"/>
    <xsd:import namespace="bf83b915-ac01-4929-a343-df091c7560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5a839-2f59-4815-8816-2c97be207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1b67e76-6484-48c9-8542-0dee9df869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83b915-ac01-4929-a343-df091c7560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d441cfd-9cda-417a-b3ba-047bac5f6568}" ma:internalName="TaxCatchAll" ma:showField="CatchAllData" ma:web="bf83b915-ac01-4929-a343-df091c7560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F7D8AA-8F43-46D0-A434-A8DEFD9C3A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BC46DE-48A5-4B43-8311-71FFB43C16AA}">
  <ds:schemaRefs>
    <ds:schemaRef ds:uri="2ea194d2-f4d9-4c98-8732-9a151d87f2dc"/>
    <ds:schemaRef ds:uri="7e25a839-2f59-4815-8816-2c97be207d2c"/>
    <ds:schemaRef ds:uri="bf83b915-ac01-4929-a343-df091c756047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D8319A8-4297-4EE4-B49F-12FC7010659A}">
  <ds:schemaRefs>
    <ds:schemaRef ds:uri="7e25a839-2f59-4815-8816-2c97be207d2c"/>
    <ds:schemaRef ds:uri="bf83b915-ac01-4929-a343-df091c7560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 for Transformation: A Story of Change, Agility, and Impact -Panelist Slides | EMPOWERED 2025</dc:title>
  <cp:revision>3</cp:revision>
  <dcterms:created xsi:type="dcterms:W3CDTF">2006-08-16T00:00:00Z</dcterms:created>
  <dcterms:modified xsi:type="dcterms:W3CDTF">2026-02-05T16:18:32Z</dcterms:modified>
  <dc:identifier>DAGulNNZJbQ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0x010100E03BA339C7F3324CB986E0757235D86F</vt:lpwstr>
  </property>
  <property fmtid="{D5CDD505-2E9C-101B-9397-08002B2CF9AE}" pid="3" name="MediaServiceImageTags">
    <vt:lpwstr/>
  </property>
</Properties>
</file>